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cap="all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Wednesday, May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Wednesday, May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07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2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6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4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75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6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6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Wednesday, May 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0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Wednesday, May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68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4400" kern="1200" cap="none" spc="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F4D251-B7D8-402D-950A-F9D15396E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C649B3F-3537-43ED-841E-B6B689390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0000" y="728663"/>
            <a:ext cx="5015638" cy="2795737"/>
          </a:xfrm>
        </p:spPr>
        <p:txBody>
          <a:bodyPr>
            <a:normAutofit/>
          </a:bodyPr>
          <a:lstStyle/>
          <a:p>
            <a:r>
              <a:rPr lang="hr-HR" sz="4800" b="1">
                <a:latin typeface="Algerian" panose="04020705040A02060702" pitchFamily="82" charset="0"/>
              </a:rPr>
              <a:t>PRIČA O BOLESNIM LJUDIMA I DOBROJ VJEŠTICI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680AB76-A25D-4B02-9EC2-651775C44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0" y="3830399"/>
            <a:ext cx="5015638" cy="2298938"/>
          </a:xfrm>
        </p:spPr>
        <p:txBody>
          <a:bodyPr>
            <a:normAutofit/>
          </a:bodyPr>
          <a:lstStyle/>
          <a:p>
            <a:r>
              <a:rPr lang="hr-HR"/>
              <a:t>ILUSTRIRALA I PREPRIČALA: MIA KOSNICA, 6 g.</a:t>
            </a:r>
          </a:p>
          <a:p>
            <a:r>
              <a:rPr lang="hr-HR"/>
              <a:t>SKUPINA: „ŠAPICE”</a:t>
            </a: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544F59-560A-AD3B-EB02-1C5A36700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9" r="18746"/>
          <a:stretch/>
        </p:blipFill>
        <p:spPr>
          <a:xfrm>
            <a:off x="1" y="10"/>
            <a:ext cx="5662934" cy="6857990"/>
          </a:xfrm>
          <a:custGeom>
            <a:avLst/>
            <a:gdLst/>
            <a:ahLst/>
            <a:cxnLst/>
            <a:rect l="l" t="t" r="r" b="b"/>
            <a:pathLst>
              <a:path w="5662934" h="6858000">
                <a:moveTo>
                  <a:pt x="0" y="0"/>
                </a:moveTo>
                <a:lnTo>
                  <a:pt x="5064602" y="0"/>
                </a:lnTo>
                <a:lnTo>
                  <a:pt x="4889880" y="279455"/>
                </a:lnTo>
                <a:cubicBezTo>
                  <a:pt x="4472355" y="1021447"/>
                  <a:pt x="4263593" y="1948936"/>
                  <a:pt x="4263593" y="3061922"/>
                </a:cubicBezTo>
                <a:cubicBezTo>
                  <a:pt x="4263593" y="3516203"/>
                  <a:pt x="4324186" y="3970483"/>
                  <a:pt x="4445372" y="4515619"/>
                </a:cubicBezTo>
                <a:cubicBezTo>
                  <a:pt x="4596855" y="5030470"/>
                  <a:pt x="4748338" y="5515036"/>
                  <a:pt x="4990710" y="5969316"/>
                </a:cubicBezTo>
                <a:cubicBezTo>
                  <a:pt x="5172489" y="6275955"/>
                  <a:pt x="5371310" y="6544265"/>
                  <a:pt x="5583977" y="6777438"/>
                </a:cubicBezTo>
                <a:lnTo>
                  <a:pt x="566293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E67870A8-BE17-461C-AD58-035AD7FA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7291575">
            <a:off x="3479502" y="491434"/>
            <a:ext cx="2397877" cy="2244442"/>
          </a:xfrm>
          <a:custGeom>
            <a:avLst/>
            <a:gdLst>
              <a:gd name="T0" fmla="*/ 43 w 250"/>
              <a:gd name="T1" fmla="*/ 167 h 234"/>
              <a:gd name="T2" fmla="*/ 70 w 250"/>
              <a:gd name="T3" fmla="*/ 133 h 234"/>
              <a:gd name="T4" fmla="*/ 48 w 250"/>
              <a:gd name="T5" fmla="*/ 134 h 234"/>
              <a:gd name="T6" fmla="*/ 19 w 250"/>
              <a:gd name="T7" fmla="*/ 130 h 234"/>
              <a:gd name="T8" fmla="*/ 6 w 250"/>
              <a:gd name="T9" fmla="*/ 123 h 234"/>
              <a:gd name="T10" fmla="*/ 1 w 250"/>
              <a:gd name="T11" fmla="*/ 103 h 234"/>
              <a:gd name="T12" fmla="*/ 11 w 250"/>
              <a:gd name="T13" fmla="*/ 81 h 234"/>
              <a:gd name="T14" fmla="*/ 23 w 250"/>
              <a:gd name="T15" fmla="*/ 76 h 234"/>
              <a:gd name="T16" fmla="*/ 81 w 250"/>
              <a:gd name="T17" fmla="*/ 78 h 234"/>
              <a:gd name="T18" fmla="*/ 65 w 250"/>
              <a:gd name="T19" fmla="*/ 49 h 234"/>
              <a:gd name="T20" fmla="*/ 57 w 250"/>
              <a:gd name="T21" fmla="*/ 27 h 234"/>
              <a:gd name="T22" fmla="*/ 67 w 250"/>
              <a:gd name="T23" fmla="*/ 12 h 234"/>
              <a:gd name="T24" fmla="*/ 85 w 250"/>
              <a:gd name="T25" fmla="*/ 1 h 234"/>
              <a:gd name="T26" fmla="*/ 101 w 250"/>
              <a:gd name="T27" fmla="*/ 8 h 234"/>
              <a:gd name="T28" fmla="*/ 107 w 250"/>
              <a:gd name="T29" fmla="*/ 15 h 234"/>
              <a:gd name="T30" fmla="*/ 120 w 250"/>
              <a:gd name="T31" fmla="*/ 37 h 234"/>
              <a:gd name="T32" fmla="*/ 131 w 250"/>
              <a:gd name="T33" fmla="*/ 60 h 234"/>
              <a:gd name="T34" fmla="*/ 164 w 250"/>
              <a:gd name="T35" fmla="*/ 25 h 234"/>
              <a:gd name="T36" fmla="*/ 187 w 250"/>
              <a:gd name="T37" fmla="*/ 11 h 234"/>
              <a:gd name="T38" fmla="*/ 205 w 250"/>
              <a:gd name="T39" fmla="*/ 19 h 234"/>
              <a:gd name="T40" fmla="*/ 214 w 250"/>
              <a:gd name="T41" fmla="*/ 34 h 234"/>
              <a:gd name="T42" fmla="*/ 203 w 250"/>
              <a:gd name="T43" fmla="*/ 57 h 234"/>
              <a:gd name="T44" fmla="*/ 166 w 250"/>
              <a:gd name="T45" fmla="*/ 100 h 234"/>
              <a:gd name="T46" fmla="*/ 217 w 250"/>
              <a:gd name="T47" fmla="*/ 98 h 234"/>
              <a:gd name="T48" fmla="*/ 244 w 250"/>
              <a:gd name="T49" fmla="*/ 104 h 234"/>
              <a:gd name="T50" fmla="*/ 249 w 250"/>
              <a:gd name="T51" fmla="*/ 115 h 234"/>
              <a:gd name="T52" fmla="*/ 247 w 250"/>
              <a:gd name="T53" fmla="*/ 129 h 234"/>
              <a:gd name="T54" fmla="*/ 245 w 250"/>
              <a:gd name="T55" fmla="*/ 134 h 234"/>
              <a:gd name="T56" fmla="*/ 241 w 250"/>
              <a:gd name="T57" fmla="*/ 141 h 234"/>
              <a:gd name="T58" fmla="*/ 227 w 250"/>
              <a:gd name="T59" fmla="*/ 147 h 234"/>
              <a:gd name="T60" fmla="*/ 187 w 250"/>
              <a:gd name="T61" fmla="*/ 151 h 234"/>
              <a:gd name="T62" fmla="*/ 160 w 250"/>
              <a:gd name="T63" fmla="*/ 148 h 234"/>
              <a:gd name="T64" fmla="*/ 168 w 250"/>
              <a:gd name="T65" fmla="*/ 168 h 234"/>
              <a:gd name="T66" fmla="*/ 176 w 250"/>
              <a:gd name="T67" fmla="*/ 194 h 234"/>
              <a:gd name="T68" fmla="*/ 176 w 250"/>
              <a:gd name="T69" fmla="*/ 211 h 234"/>
              <a:gd name="T70" fmla="*/ 170 w 250"/>
              <a:gd name="T71" fmla="*/ 221 h 234"/>
              <a:gd name="T72" fmla="*/ 156 w 250"/>
              <a:gd name="T73" fmla="*/ 230 h 234"/>
              <a:gd name="T74" fmla="*/ 130 w 250"/>
              <a:gd name="T75" fmla="*/ 226 h 234"/>
              <a:gd name="T76" fmla="*/ 122 w 250"/>
              <a:gd name="T77" fmla="*/ 213 h 234"/>
              <a:gd name="T78" fmla="*/ 110 w 250"/>
              <a:gd name="T79" fmla="*/ 169 h 234"/>
              <a:gd name="T80" fmla="*/ 92 w 250"/>
              <a:gd name="T81" fmla="*/ 192 h 234"/>
              <a:gd name="T82" fmla="*/ 87 w 250"/>
              <a:gd name="T83" fmla="*/ 197 h 234"/>
              <a:gd name="T84" fmla="*/ 84 w 250"/>
              <a:gd name="T85" fmla="*/ 201 h 234"/>
              <a:gd name="T86" fmla="*/ 65 w 250"/>
              <a:gd name="T87" fmla="*/ 212 h 234"/>
              <a:gd name="T88" fmla="*/ 50 w 250"/>
              <a:gd name="T89" fmla="*/ 204 h 234"/>
              <a:gd name="T90" fmla="*/ 44 w 250"/>
              <a:gd name="T91" fmla="*/ 198 h 234"/>
              <a:gd name="T92" fmla="*/ 38 w 250"/>
              <a:gd name="T93" fmla="*/ 185 h 234"/>
              <a:gd name="T94" fmla="*/ 43 w 250"/>
              <a:gd name="T95" fmla="*/ 16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0" h="234">
                <a:moveTo>
                  <a:pt x="43" y="167"/>
                </a:moveTo>
                <a:cubicBezTo>
                  <a:pt x="70" y="133"/>
                  <a:pt x="70" y="133"/>
                  <a:pt x="70" y="133"/>
                </a:cubicBezTo>
                <a:cubicBezTo>
                  <a:pt x="60" y="134"/>
                  <a:pt x="61" y="134"/>
                  <a:pt x="48" y="134"/>
                </a:cubicBezTo>
                <a:cubicBezTo>
                  <a:pt x="34" y="133"/>
                  <a:pt x="24" y="132"/>
                  <a:pt x="19" y="130"/>
                </a:cubicBezTo>
                <a:cubicBezTo>
                  <a:pt x="13" y="128"/>
                  <a:pt x="9" y="126"/>
                  <a:pt x="6" y="123"/>
                </a:cubicBezTo>
                <a:cubicBezTo>
                  <a:pt x="1" y="119"/>
                  <a:pt x="0" y="112"/>
                  <a:pt x="1" y="103"/>
                </a:cubicBezTo>
                <a:cubicBezTo>
                  <a:pt x="2" y="93"/>
                  <a:pt x="6" y="86"/>
                  <a:pt x="11" y="81"/>
                </a:cubicBezTo>
                <a:cubicBezTo>
                  <a:pt x="15" y="77"/>
                  <a:pt x="18" y="76"/>
                  <a:pt x="23" y="76"/>
                </a:cubicBezTo>
                <a:cubicBezTo>
                  <a:pt x="81" y="78"/>
                  <a:pt x="81" y="78"/>
                  <a:pt x="81" y="78"/>
                </a:cubicBezTo>
                <a:cubicBezTo>
                  <a:pt x="65" y="49"/>
                  <a:pt x="65" y="49"/>
                  <a:pt x="65" y="49"/>
                </a:cubicBezTo>
                <a:cubicBezTo>
                  <a:pt x="58" y="40"/>
                  <a:pt x="56" y="33"/>
                  <a:pt x="57" y="27"/>
                </a:cubicBezTo>
                <a:cubicBezTo>
                  <a:pt x="58" y="21"/>
                  <a:pt x="62" y="16"/>
                  <a:pt x="67" y="12"/>
                </a:cubicBezTo>
                <a:cubicBezTo>
                  <a:pt x="74" y="6"/>
                  <a:pt x="80" y="2"/>
                  <a:pt x="85" y="1"/>
                </a:cubicBezTo>
                <a:cubicBezTo>
                  <a:pt x="90" y="0"/>
                  <a:pt x="95" y="2"/>
                  <a:pt x="101" y="8"/>
                </a:cubicBezTo>
                <a:cubicBezTo>
                  <a:pt x="104" y="11"/>
                  <a:pt x="106" y="13"/>
                  <a:pt x="107" y="15"/>
                </a:cubicBezTo>
                <a:cubicBezTo>
                  <a:pt x="110" y="19"/>
                  <a:pt x="112" y="20"/>
                  <a:pt x="120" y="37"/>
                </a:cubicBezTo>
                <a:cubicBezTo>
                  <a:pt x="129" y="55"/>
                  <a:pt x="128" y="51"/>
                  <a:pt x="131" y="60"/>
                </a:cubicBezTo>
                <a:cubicBezTo>
                  <a:pt x="164" y="25"/>
                  <a:pt x="164" y="25"/>
                  <a:pt x="164" y="25"/>
                </a:cubicBezTo>
                <a:cubicBezTo>
                  <a:pt x="173" y="16"/>
                  <a:pt x="180" y="11"/>
                  <a:pt x="187" y="11"/>
                </a:cubicBezTo>
                <a:cubicBezTo>
                  <a:pt x="193" y="10"/>
                  <a:pt x="200" y="13"/>
                  <a:pt x="205" y="19"/>
                </a:cubicBezTo>
                <a:cubicBezTo>
                  <a:pt x="210" y="24"/>
                  <a:pt x="213" y="29"/>
                  <a:pt x="214" y="34"/>
                </a:cubicBezTo>
                <a:cubicBezTo>
                  <a:pt x="214" y="39"/>
                  <a:pt x="211" y="47"/>
                  <a:pt x="203" y="5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217" y="98"/>
                  <a:pt x="217" y="98"/>
                  <a:pt x="217" y="98"/>
                </a:cubicBezTo>
                <a:cubicBezTo>
                  <a:pt x="229" y="96"/>
                  <a:pt x="238" y="98"/>
                  <a:pt x="244" y="104"/>
                </a:cubicBezTo>
                <a:cubicBezTo>
                  <a:pt x="247" y="107"/>
                  <a:pt x="249" y="111"/>
                  <a:pt x="249" y="115"/>
                </a:cubicBezTo>
                <a:cubicBezTo>
                  <a:pt x="250" y="120"/>
                  <a:pt x="249" y="124"/>
                  <a:pt x="247" y="129"/>
                </a:cubicBezTo>
                <a:cubicBezTo>
                  <a:pt x="247" y="130"/>
                  <a:pt x="246" y="132"/>
                  <a:pt x="245" y="134"/>
                </a:cubicBezTo>
                <a:cubicBezTo>
                  <a:pt x="244" y="137"/>
                  <a:pt x="243" y="140"/>
                  <a:pt x="241" y="141"/>
                </a:cubicBezTo>
                <a:cubicBezTo>
                  <a:pt x="239" y="144"/>
                  <a:pt x="234" y="146"/>
                  <a:pt x="227" y="147"/>
                </a:cubicBezTo>
                <a:cubicBezTo>
                  <a:pt x="221" y="149"/>
                  <a:pt x="207" y="150"/>
                  <a:pt x="187" y="151"/>
                </a:cubicBezTo>
                <a:cubicBezTo>
                  <a:pt x="175" y="152"/>
                  <a:pt x="161" y="148"/>
                  <a:pt x="160" y="148"/>
                </a:cubicBezTo>
                <a:cubicBezTo>
                  <a:pt x="161" y="151"/>
                  <a:pt x="165" y="161"/>
                  <a:pt x="168" y="168"/>
                </a:cubicBezTo>
                <a:cubicBezTo>
                  <a:pt x="168" y="171"/>
                  <a:pt x="173" y="181"/>
                  <a:pt x="176" y="194"/>
                </a:cubicBezTo>
                <a:cubicBezTo>
                  <a:pt x="179" y="206"/>
                  <a:pt x="176" y="203"/>
                  <a:pt x="176" y="211"/>
                </a:cubicBezTo>
                <a:cubicBezTo>
                  <a:pt x="176" y="214"/>
                  <a:pt x="174" y="217"/>
                  <a:pt x="170" y="221"/>
                </a:cubicBezTo>
                <a:cubicBezTo>
                  <a:pt x="166" y="226"/>
                  <a:pt x="161" y="228"/>
                  <a:pt x="156" y="230"/>
                </a:cubicBezTo>
                <a:cubicBezTo>
                  <a:pt x="147" y="234"/>
                  <a:pt x="137" y="233"/>
                  <a:pt x="130" y="226"/>
                </a:cubicBezTo>
                <a:cubicBezTo>
                  <a:pt x="127" y="223"/>
                  <a:pt x="125" y="219"/>
                  <a:pt x="122" y="213"/>
                </a:cubicBezTo>
                <a:cubicBezTo>
                  <a:pt x="118" y="188"/>
                  <a:pt x="117" y="189"/>
                  <a:pt x="110" y="169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0" y="193"/>
                  <a:pt x="88" y="195"/>
                  <a:pt x="87" y="197"/>
                </a:cubicBezTo>
                <a:cubicBezTo>
                  <a:pt x="86" y="198"/>
                  <a:pt x="85" y="200"/>
                  <a:pt x="84" y="201"/>
                </a:cubicBezTo>
                <a:cubicBezTo>
                  <a:pt x="76" y="209"/>
                  <a:pt x="70" y="212"/>
                  <a:pt x="65" y="212"/>
                </a:cubicBezTo>
                <a:cubicBezTo>
                  <a:pt x="60" y="211"/>
                  <a:pt x="55" y="209"/>
                  <a:pt x="50" y="204"/>
                </a:cubicBezTo>
                <a:cubicBezTo>
                  <a:pt x="50" y="203"/>
                  <a:pt x="48" y="202"/>
                  <a:pt x="44" y="198"/>
                </a:cubicBezTo>
                <a:cubicBezTo>
                  <a:pt x="41" y="195"/>
                  <a:pt x="39" y="191"/>
                  <a:pt x="38" y="185"/>
                </a:cubicBezTo>
                <a:cubicBezTo>
                  <a:pt x="37" y="179"/>
                  <a:pt x="39" y="173"/>
                  <a:pt x="43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9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11">
            <a:extLst>
              <a:ext uri="{FF2B5EF4-FFF2-40B4-BE49-F238E27FC236}">
                <a16:creationId xmlns:a16="http://schemas.microsoft.com/office/drawing/2014/main" id="{0149A9F6-B857-488C-AC3A-007B7816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249EFD05-C377-44BE-91F0-1D17C1D9B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EA3E369-404D-4F00-A872-946FE79FB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49389"/>
            <a:ext cx="5015638" cy="2075012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300" spc="-100"/>
              <a:t>LJUDI SU SE RAZBOLJELI U DJEDOVOM SELU I ONDA JE DJED IŠAO POTRAŽITI VJEŠTICU DA IM ONA POKUŠA POMOĆI.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17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5" name="Rezervirano mjesto sadržaja 4" descr="Slika na kojoj se prikazuje tekst&#10;&#10;Opis je automatski generiran">
            <a:extLst>
              <a:ext uri="{FF2B5EF4-FFF2-40B4-BE49-F238E27FC236}">
                <a16:creationId xmlns:a16="http://schemas.microsoft.com/office/drawing/2014/main" id="{3C973B4A-5CB7-4351-9B73-827885321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64" b="-3"/>
          <a:stretch/>
        </p:blipFill>
        <p:spPr>
          <a:xfrm>
            <a:off x="6313088" y="602657"/>
            <a:ext cx="5326462" cy="5250743"/>
          </a:xfrm>
          <a:custGeom>
            <a:avLst/>
            <a:gdLst/>
            <a:ahLst/>
            <a:cxnLst/>
            <a:rect l="l" t="t" r="r" b="b"/>
            <a:pathLst>
              <a:path w="5326462" h="5250743">
                <a:moveTo>
                  <a:pt x="2576092" y="0"/>
                </a:moveTo>
                <a:cubicBezTo>
                  <a:pt x="2650583" y="0"/>
                  <a:pt x="2726041" y="967"/>
                  <a:pt x="2803435" y="967"/>
                </a:cubicBezTo>
                <a:cubicBezTo>
                  <a:pt x="3020137" y="967"/>
                  <a:pt x="3205881" y="967"/>
                  <a:pt x="3329710" y="47407"/>
                </a:cubicBezTo>
                <a:cubicBezTo>
                  <a:pt x="3732156" y="124807"/>
                  <a:pt x="4088166" y="387966"/>
                  <a:pt x="4304868" y="573726"/>
                </a:cubicBezTo>
                <a:cubicBezTo>
                  <a:pt x="4537048" y="744005"/>
                  <a:pt x="4893058" y="1069084"/>
                  <a:pt x="5109760" y="1471563"/>
                </a:cubicBezTo>
                <a:cubicBezTo>
                  <a:pt x="5202632" y="2090761"/>
                  <a:pt x="5326462" y="2477760"/>
                  <a:pt x="5326462" y="2694480"/>
                </a:cubicBezTo>
                <a:cubicBezTo>
                  <a:pt x="5326462" y="3267238"/>
                  <a:pt x="5249068" y="3329158"/>
                  <a:pt x="5249068" y="3329158"/>
                </a:cubicBezTo>
                <a:cubicBezTo>
                  <a:pt x="5109760" y="3824516"/>
                  <a:pt x="4784708" y="4288915"/>
                  <a:pt x="4506091" y="4613994"/>
                </a:cubicBezTo>
                <a:cubicBezTo>
                  <a:pt x="4242954" y="4877153"/>
                  <a:pt x="3825029" y="5016473"/>
                  <a:pt x="3329710" y="5233192"/>
                </a:cubicBezTo>
                <a:cubicBezTo>
                  <a:pt x="3020137" y="5233192"/>
                  <a:pt x="2199766" y="5310592"/>
                  <a:pt x="1704448" y="5140313"/>
                </a:cubicBezTo>
                <a:cubicBezTo>
                  <a:pt x="1224608" y="4908113"/>
                  <a:pt x="1069821" y="4861674"/>
                  <a:pt x="667375" y="4505635"/>
                </a:cubicBezTo>
                <a:cubicBezTo>
                  <a:pt x="311365" y="4103156"/>
                  <a:pt x="48228" y="3329158"/>
                  <a:pt x="17270" y="2880239"/>
                </a:cubicBezTo>
                <a:cubicBezTo>
                  <a:pt x="-29166" y="2617080"/>
                  <a:pt x="32749" y="2183641"/>
                  <a:pt x="32749" y="2090761"/>
                </a:cubicBezTo>
                <a:cubicBezTo>
                  <a:pt x="32749" y="1610883"/>
                  <a:pt x="342323" y="1254844"/>
                  <a:pt x="605461" y="929765"/>
                </a:cubicBezTo>
                <a:cubicBezTo>
                  <a:pt x="884077" y="620166"/>
                  <a:pt x="1147215" y="341526"/>
                  <a:pt x="1549661" y="248646"/>
                </a:cubicBezTo>
                <a:cubicBezTo>
                  <a:pt x="1905671" y="78367"/>
                  <a:pt x="1905671" y="78367"/>
                  <a:pt x="1905671" y="78367"/>
                </a:cubicBezTo>
                <a:cubicBezTo>
                  <a:pt x="2137851" y="8707"/>
                  <a:pt x="2352618" y="0"/>
                  <a:pt x="257609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9182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11">
            <a:extLst>
              <a:ext uri="{FF2B5EF4-FFF2-40B4-BE49-F238E27FC236}">
                <a16:creationId xmlns:a16="http://schemas.microsoft.com/office/drawing/2014/main" id="{7FEECB93-933C-477B-BC7D-C2F2F627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zervirano mjesto sadržaja 4" descr="Slika na kojoj se prikazuje tekst&#10;&#10;Opis je automatski generiran">
            <a:extLst>
              <a:ext uri="{FF2B5EF4-FFF2-40B4-BE49-F238E27FC236}">
                <a16:creationId xmlns:a16="http://schemas.microsoft.com/office/drawing/2014/main" id="{BBD29D2B-FECE-4127-9E36-ABD8151B06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7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Rectangle 13">
            <a:extLst>
              <a:ext uri="{FF2B5EF4-FFF2-40B4-BE49-F238E27FC236}">
                <a16:creationId xmlns:a16="http://schemas.microsoft.com/office/drawing/2014/main" id="{497BC505-FE0C-4637-A29D-B71DFBBB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54F502A-0D13-48B9-90FE-91B49DE08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455847"/>
            <a:ext cx="5015638" cy="2068553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500" spc="-100"/>
              <a:t>DUGO JE, DUGO HODAO DOK NIJE PRONAŠAO NJEZINU KUĆU. ALI NIKOGA NIJE BILO DOMA I ONDA JE MISLIO DA JE VJEŠTICA UMRLA.</a:t>
            </a:r>
          </a:p>
        </p:txBody>
      </p:sp>
      <p:grpSp>
        <p:nvGrpSpPr>
          <p:cNvPr id="29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30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1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2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3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94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11">
            <a:extLst>
              <a:ext uri="{FF2B5EF4-FFF2-40B4-BE49-F238E27FC236}">
                <a16:creationId xmlns:a16="http://schemas.microsoft.com/office/drawing/2014/main" id="{335243F2-87BD-4C47-8358-ACFE608D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65B33439-EC96-4835-9DF2-CFA3336E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AFA210D-4801-4B3B-8422-8B645118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554630"/>
            <a:ext cx="5015638" cy="1969770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 spc="-100"/>
              <a:t>NO, VJEŠTICA JE IPAK DOŠLA IZ ŠUME. DJED, PO IMENU KONSTANTIN, SE OKRENUO I VIDIO DA JE VJEŠTICA IZA NJEGA. ISPRIČAO JOJ JE DA SU SE LJUDI U NJEGOVOM SELU RAZBOLJELI I ZAMOLIO JU JE DA IM POMOGNE.</a:t>
            </a:r>
          </a:p>
        </p:txBody>
      </p:sp>
      <p:grpSp>
        <p:nvGrpSpPr>
          <p:cNvPr id="29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30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1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2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3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5" name="Rezervirano mjesto sadržaja 4" descr="Slika na kojoj se prikazuje tekst&#10;&#10;Opis je automatski generiran">
            <a:extLst>
              <a:ext uri="{FF2B5EF4-FFF2-40B4-BE49-F238E27FC236}">
                <a16:creationId xmlns:a16="http://schemas.microsoft.com/office/drawing/2014/main" id="{146602D7-D966-40FB-80D9-29B12C01D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25" y="1631877"/>
            <a:ext cx="5286558" cy="4122151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963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5243F2-87BD-4C47-8358-ACFE608D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B33439-EC96-4835-9DF2-CFA3336E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D5A663E-9E2A-4616-8D2E-4115374EA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674" y="1554630"/>
            <a:ext cx="5002963" cy="3474570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spc="-100" dirty="0"/>
              <a:t>VJEŠTICA JE REKLA DA ĆE IM POMOĆI, ALI DA JOJ TREBA ŠEST VRSTA BILJAKA DA NAPRAVI NAPITAK KOJI ĆE BITI LJEKOVIT I OZDRAVIT ĆE SVI LJUDI. DJED JE OTIŠAO PO BILJKE. POMOGLI SU MU I DRUGI LJUDI PRONAĆI BILJKE I ONDA SE PROBAO JAKO BRZO VRATITI DO VJEŠTIČINE KUĆ</a:t>
            </a:r>
            <a:r>
              <a:rPr lang="hr-HR" sz="3600" spc="-100" dirty="0"/>
              <a:t>ICE</a:t>
            </a:r>
            <a:r>
              <a:rPr lang="en-US" sz="3600" spc="-100" dirty="0"/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17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5" name="Rezervirano mjesto sadržaja 4" descr="Slika na kojoj se prikazuje haljina&#10;&#10;Opis je automatski generiran">
            <a:extLst>
              <a:ext uri="{FF2B5EF4-FFF2-40B4-BE49-F238E27FC236}">
                <a16:creationId xmlns:a16="http://schemas.microsoft.com/office/drawing/2014/main" id="{7449B999-33E7-4020-AE77-9DA1E1762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055" y="1058535"/>
            <a:ext cx="5854390" cy="4628379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806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11">
            <a:extLst>
              <a:ext uri="{FF2B5EF4-FFF2-40B4-BE49-F238E27FC236}">
                <a16:creationId xmlns:a16="http://schemas.microsoft.com/office/drawing/2014/main" id="{335243F2-87BD-4C47-8358-ACFE608D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65B33439-EC96-4835-9DF2-CFA3336E0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C016DF0-0EBF-408B-8DCD-8361B65C8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836" y="1554629"/>
            <a:ext cx="5014801" cy="2861253"/>
          </a:xfrm>
        </p:spPr>
        <p:txBody>
          <a:bodyPr vert="horz" wrap="square" lIns="0" tIns="0" rIns="0" bIns="0" rtlCol="0" anchor="b" anchorCtr="0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500" spc="-100" dirty="0"/>
              <a:t> </a:t>
            </a:r>
            <a:r>
              <a:rPr lang="en-US" spc="-100" dirty="0"/>
              <a:t>PRIJE NEGO SE DJED VRATIO SA BILJKAMA</a:t>
            </a:r>
            <a:r>
              <a:rPr lang="hr-HR" spc="-100" dirty="0"/>
              <a:t>,</a:t>
            </a:r>
            <a:r>
              <a:rPr lang="en-US" spc="-100" dirty="0"/>
              <a:t> VJEŠTICA JE PRIPREMILA VATRU I VELIKI KOTAO. I ONDA SU ZAJEDNO SKUHALI LJEKOVITI NAPITAK ZA LJUDE KOJI SU SE RAZBOLJELI.</a:t>
            </a:r>
          </a:p>
        </p:txBody>
      </p:sp>
      <p:grpSp>
        <p:nvGrpSpPr>
          <p:cNvPr id="29" name="Group 15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30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1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2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3" name="Group 20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17356" y="5503147"/>
            <a:ext cx="2117174" cy="588806"/>
            <a:chOff x="4549904" y="5078157"/>
            <a:chExt cx="3023338" cy="840818"/>
          </a:xfrm>
        </p:grpSpPr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6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5E8E7E7-6B4C-45C8-AD89-994A9D5ED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157114" y="1058535"/>
            <a:ext cx="5629725" cy="4514207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39434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0E4EF1-6AA9-4634-A88F-493037806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0558E7-61D4-43D8-ADB8-96DE97118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07CD69F-D6C7-41BD-95E2-284CA9F2D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67" y="619199"/>
            <a:ext cx="9492866" cy="492443"/>
          </a:xfrm>
        </p:spPr>
        <p:txBody>
          <a:bodyPr vert="horz" wrap="square" lIns="0" tIns="0" rIns="0" bIns="0" rtlCol="0" anchor="t" anchorCtr="0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hr-HR" sz="4900" spc="-100" dirty="0"/>
              <a:t>I</a:t>
            </a:r>
            <a:r>
              <a:rPr lang="en-US" sz="2700" spc="-100" dirty="0"/>
              <a:t> </a:t>
            </a:r>
            <a:r>
              <a:rPr lang="en-US" spc="-100" dirty="0"/>
              <a:t>ONDA SU IŠLI ODNESTI LIJEK U SELO</a:t>
            </a:r>
            <a:r>
              <a:rPr lang="hr-HR" spc="-100" dirty="0"/>
              <a:t>,</a:t>
            </a:r>
            <a:r>
              <a:rPr lang="en-US" spc="-100" dirty="0"/>
              <a:t> DA LJUDIMA DAJU. I TAMAN KAD SU VIDLI TRI KUĆICE, ZNALI SU DA SU BLIZU.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28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9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0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33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4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pic>
        <p:nvPicPr>
          <p:cNvPr id="5" name="Rezervirano mjesto sadržaja 4" descr="Slika na kojoj se prikazuje tekst, odjeća&#10;&#10;Opis je automatski generiran">
            <a:extLst>
              <a:ext uri="{FF2B5EF4-FFF2-40B4-BE49-F238E27FC236}">
                <a16:creationId xmlns:a16="http://schemas.microsoft.com/office/drawing/2014/main" id="{795A9B9F-4402-49DD-A3D7-7A414B7AD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92"/>
          <a:stretch/>
        </p:blipFill>
        <p:spPr>
          <a:xfrm>
            <a:off x="1357944" y="2636839"/>
            <a:ext cx="9452437" cy="3132136"/>
          </a:xfrm>
          <a:custGeom>
            <a:avLst/>
            <a:gdLst/>
            <a:ahLst/>
            <a:cxnLst/>
            <a:rect l="l" t="t" r="r" b="b"/>
            <a:pathLst>
              <a:path w="10728325" h="3132136">
                <a:moveTo>
                  <a:pt x="0" y="0"/>
                </a:moveTo>
                <a:lnTo>
                  <a:pt x="10728325" y="0"/>
                </a:lnTo>
                <a:lnTo>
                  <a:pt x="10728325" y="3132136"/>
                </a:lnTo>
                <a:lnTo>
                  <a:pt x="0" y="3132136"/>
                </a:lnTo>
                <a:close/>
              </a:path>
            </a:pathLst>
          </a:custGeom>
        </p:spPr>
      </p:pic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61DBDC3E-EFBF-429B-957B-6C76FFB44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5693480" y="359481"/>
            <a:ext cx="805041" cy="12192001"/>
          </a:xfrm>
          <a:custGeom>
            <a:avLst/>
            <a:gdLst>
              <a:gd name="connsiteX0" fmla="*/ 0 w 805041"/>
              <a:gd name="connsiteY0" fmla="*/ 12192001 h 12192001"/>
              <a:gd name="connsiteX1" fmla="*/ 2268 w 805041"/>
              <a:gd name="connsiteY1" fmla="*/ 11635931 h 12192001"/>
              <a:gd name="connsiteX2" fmla="*/ 39265 w 805041"/>
              <a:gd name="connsiteY2" fmla="*/ 9246579 h 12192001"/>
              <a:gd name="connsiteX3" fmla="*/ 79643 w 805041"/>
              <a:gd name="connsiteY3" fmla="*/ 7976300 h 12192001"/>
              <a:gd name="connsiteX4" fmla="*/ 39265 w 805041"/>
              <a:gd name="connsiteY4" fmla="*/ 7150621 h 12192001"/>
              <a:gd name="connsiteX5" fmla="*/ 39265 w 805041"/>
              <a:gd name="connsiteY5" fmla="*/ 6515481 h 12192001"/>
              <a:gd name="connsiteX6" fmla="*/ 39265 w 805041"/>
              <a:gd name="connsiteY6" fmla="*/ 4864121 h 12192001"/>
              <a:gd name="connsiteX7" fmla="*/ 79645 w 805041"/>
              <a:gd name="connsiteY7" fmla="*/ 2958705 h 12192001"/>
              <a:gd name="connsiteX8" fmla="*/ 54260 w 805041"/>
              <a:gd name="connsiteY8" fmla="*/ 203487 h 12192001"/>
              <a:gd name="connsiteX9" fmla="*/ 52385 w 805041"/>
              <a:gd name="connsiteY9" fmla="*/ 0 h 12192001"/>
              <a:gd name="connsiteX10" fmla="*/ 805041 w 805041"/>
              <a:gd name="connsiteY10" fmla="*/ 0 h 12192001"/>
              <a:gd name="connsiteX11" fmla="*/ 805040 w 805041"/>
              <a:gd name="connsiteY11" fmla="*/ 12192001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5041" h="12192001">
                <a:moveTo>
                  <a:pt x="0" y="12192001"/>
                </a:moveTo>
                <a:lnTo>
                  <a:pt x="2268" y="11635931"/>
                </a:lnTo>
                <a:cubicBezTo>
                  <a:pt x="6616" y="10932425"/>
                  <a:pt x="16553" y="10139742"/>
                  <a:pt x="39265" y="9246579"/>
                </a:cubicBezTo>
                <a:cubicBezTo>
                  <a:pt x="79643" y="7976300"/>
                  <a:pt x="79643" y="7976300"/>
                  <a:pt x="79643" y="7976300"/>
                </a:cubicBezTo>
                <a:cubicBezTo>
                  <a:pt x="79643" y="7722245"/>
                  <a:pt x="39265" y="7468190"/>
                  <a:pt x="39265" y="7150621"/>
                </a:cubicBezTo>
                <a:cubicBezTo>
                  <a:pt x="39265" y="6833051"/>
                  <a:pt x="39265" y="6578996"/>
                  <a:pt x="39265" y="6515481"/>
                </a:cubicBezTo>
                <a:cubicBezTo>
                  <a:pt x="39265" y="4864121"/>
                  <a:pt x="39265" y="4864121"/>
                  <a:pt x="39265" y="4864121"/>
                </a:cubicBezTo>
                <a:cubicBezTo>
                  <a:pt x="79645" y="2958705"/>
                  <a:pt x="79645" y="2958705"/>
                  <a:pt x="79645" y="2958705"/>
                </a:cubicBezTo>
                <a:cubicBezTo>
                  <a:pt x="68288" y="1726140"/>
                  <a:pt x="60126" y="840233"/>
                  <a:pt x="54260" y="203487"/>
                </a:cubicBezTo>
                <a:lnTo>
                  <a:pt x="52385" y="0"/>
                </a:lnTo>
                <a:lnTo>
                  <a:pt x="805041" y="0"/>
                </a:lnTo>
                <a:lnTo>
                  <a:pt x="805040" y="12192001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3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9D89EBB-72B3-43C9-BAA0-C3D3A97AD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6BA549-E7EA-4091-94B3-7B2B3044E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2987D1F-FCE6-4015-9512-85AF3207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67" y="619199"/>
            <a:ext cx="9492866" cy="576000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spc="-100" dirty="0"/>
              <a:t>I ONDA SU LIJEK DALI LJUDIMA. PRVO JEDNOM DJEČAKU I DJEVOJČICI. A I DOKTOR IM JE POMOGAO DATI NAPITAK I SVIM DRUGIM LJUDIMA KOJI SU BILI BOLESNI.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38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9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40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43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44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45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 useBgFill="1">
        <p:nvSpPr>
          <p:cNvPr id="47" name="Freeform: Shape 46">
            <a:extLst>
              <a:ext uri="{FF2B5EF4-FFF2-40B4-BE49-F238E27FC236}">
                <a16:creationId xmlns:a16="http://schemas.microsoft.com/office/drawing/2014/main" id="{613F3963-915E-4812-8B39-BE6EA7CC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4524375" y="-809624"/>
            <a:ext cx="3143251" cy="12192001"/>
          </a:xfrm>
          <a:custGeom>
            <a:avLst/>
            <a:gdLst>
              <a:gd name="connsiteX0" fmla="*/ 508 w 2932134"/>
              <a:gd name="connsiteY0" fmla="*/ 4431100 h 12192000"/>
              <a:gd name="connsiteX1" fmla="*/ 137030 w 2932134"/>
              <a:gd name="connsiteY1" fmla="*/ 177371 h 12192000"/>
              <a:gd name="connsiteX2" fmla="*/ 145443 w 2932134"/>
              <a:gd name="connsiteY2" fmla="*/ 0 h 12192000"/>
              <a:gd name="connsiteX3" fmla="*/ 2932134 w 2932134"/>
              <a:gd name="connsiteY3" fmla="*/ 0 h 12192000"/>
              <a:gd name="connsiteX4" fmla="*/ 2932133 w 2932134"/>
              <a:gd name="connsiteY4" fmla="*/ 12192000 h 12192000"/>
              <a:gd name="connsiteX5" fmla="*/ 172151 w 2932134"/>
              <a:gd name="connsiteY5" fmla="*/ 12192000 h 12192000"/>
              <a:gd name="connsiteX6" fmla="*/ 169761 w 2932134"/>
              <a:gd name="connsiteY6" fmla="*/ 12180928 h 12192000"/>
              <a:gd name="connsiteX7" fmla="*/ 169761 w 2932134"/>
              <a:gd name="connsiteY7" fmla="*/ 7234593 h 12192000"/>
              <a:gd name="connsiteX8" fmla="*/ 508 w 2932134"/>
              <a:gd name="connsiteY8" fmla="*/ 44311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2134" h="12192000">
                <a:moveTo>
                  <a:pt x="508" y="4431100"/>
                </a:moveTo>
                <a:cubicBezTo>
                  <a:pt x="-7698" y="2846728"/>
                  <a:pt x="85554" y="1238574"/>
                  <a:pt x="137030" y="177371"/>
                </a:cubicBezTo>
                <a:lnTo>
                  <a:pt x="145443" y="0"/>
                </a:lnTo>
                <a:lnTo>
                  <a:pt x="2932134" y="0"/>
                </a:lnTo>
                <a:lnTo>
                  <a:pt x="2932133" y="12192000"/>
                </a:lnTo>
                <a:lnTo>
                  <a:pt x="172151" y="12192000"/>
                </a:lnTo>
                <a:lnTo>
                  <a:pt x="169761" y="12180928"/>
                </a:lnTo>
                <a:cubicBezTo>
                  <a:pt x="169761" y="11800439"/>
                  <a:pt x="169761" y="10278492"/>
                  <a:pt x="169761" y="7234593"/>
                </a:cubicBezTo>
                <a:cubicBezTo>
                  <a:pt x="50398" y="6402277"/>
                  <a:pt x="5637" y="5421334"/>
                  <a:pt x="508" y="443110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Rezervirano mjesto sadržaja 4" descr="Slika na kojoj se prikazuje tekst&#10;&#10;Opis je automatski generiran">
            <a:extLst>
              <a:ext uri="{FF2B5EF4-FFF2-40B4-BE49-F238E27FC236}">
                <a16:creationId xmlns:a16="http://schemas.microsoft.com/office/drawing/2014/main" id="{92B1FF1F-B6A9-48E1-BD37-E3CAFE071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" b="44752"/>
          <a:stretch/>
        </p:blipFill>
        <p:spPr>
          <a:xfrm>
            <a:off x="20" y="2256820"/>
            <a:ext cx="12191980" cy="4008527"/>
          </a:xfrm>
          <a:custGeom>
            <a:avLst/>
            <a:gdLst/>
            <a:ahLst/>
            <a:cxnLst/>
            <a:rect l="l" t="t" r="r" b="b"/>
            <a:pathLst>
              <a:path w="12192000" h="4008527">
                <a:moveTo>
                  <a:pt x="4189346" y="67"/>
                </a:moveTo>
                <a:cubicBezTo>
                  <a:pt x="6609616" y="-2813"/>
                  <a:pt x="11142685" y="89351"/>
                  <a:pt x="11767395" y="89351"/>
                </a:cubicBezTo>
                <a:cubicBezTo>
                  <a:pt x="11866707" y="89351"/>
                  <a:pt x="11953607" y="89351"/>
                  <a:pt x="12029645" y="89351"/>
                </a:cubicBezTo>
                <a:lnTo>
                  <a:pt x="12192000" y="89351"/>
                </a:lnTo>
                <a:lnTo>
                  <a:pt x="12192000" y="3985854"/>
                </a:lnTo>
                <a:lnTo>
                  <a:pt x="12191997" y="3985854"/>
                </a:lnTo>
                <a:lnTo>
                  <a:pt x="12191997" y="3974419"/>
                </a:lnTo>
                <a:lnTo>
                  <a:pt x="12184243" y="3974470"/>
                </a:lnTo>
                <a:cubicBezTo>
                  <a:pt x="11170126" y="3981070"/>
                  <a:pt x="9547540" y="3991630"/>
                  <a:pt x="6951408" y="4008527"/>
                </a:cubicBezTo>
                <a:cubicBezTo>
                  <a:pt x="6951408" y="4008527"/>
                  <a:pt x="6951408" y="4008527"/>
                  <a:pt x="3941397" y="3963467"/>
                </a:cubicBezTo>
                <a:cubicBezTo>
                  <a:pt x="3941397" y="3963467"/>
                  <a:pt x="3941397" y="3963467"/>
                  <a:pt x="1332721" y="3963467"/>
                </a:cubicBezTo>
                <a:cubicBezTo>
                  <a:pt x="1232387" y="3963467"/>
                  <a:pt x="831053" y="3963467"/>
                  <a:pt x="329384" y="3963467"/>
                </a:cubicBezTo>
                <a:lnTo>
                  <a:pt x="0" y="3969926"/>
                </a:lnTo>
                <a:lnTo>
                  <a:pt x="0" y="40691"/>
                </a:lnTo>
                <a:lnTo>
                  <a:pt x="20858" y="40713"/>
                </a:lnTo>
                <a:cubicBezTo>
                  <a:pt x="1271033" y="41633"/>
                  <a:pt x="2406326" y="39179"/>
                  <a:pt x="2925316" y="19546"/>
                </a:cubicBezTo>
                <a:cubicBezTo>
                  <a:pt x="3184813" y="6458"/>
                  <a:pt x="3630821" y="732"/>
                  <a:pt x="4189346" y="6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099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D89EBB-72B3-43C9-BAA0-C3D3A97AD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6BA549-E7EA-4091-94B3-7B2B3044E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82FA02C-CBDA-4F44-A733-D30858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567" y="619199"/>
            <a:ext cx="9492866" cy="576000"/>
          </a:xfrm>
        </p:spPr>
        <p:txBody>
          <a:bodyPr vert="horz" wrap="square" lIns="0" tIns="0" rIns="0" bIns="0" rtlCol="0" anchor="t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pc="-100" dirty="0"/>
              <a:t>DALI SU JOŠ ČETVERO LJUDI, TRIMA DJEVOJČICAMA I JEDNOM DJEČAKU. A ONDA I SVIMA DRUGIMA</a:t>
            </a:r>
            <a:r>
              <a:rPr lang="en-US" sz="3200" spc="-100" dirty="0"/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17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9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22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4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13F3963-915E-4812-8B39-BE6EA7CC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4524375" y="-809624"/>
            <a:ext cx="3143251" cy="12192001"/>
          </a:xfrm>
          <a:custGeom>
            <a:avLst/>
            <a:gdLst>
              <a:gd name="connsiteX0" fmla="*/ 508 w 2932134"/>
              <a:gd name="connsiteY0" fmla="*/ 4431100 h 12192000"/>
              <a:gd name="connsiteX1" fmla="*/ 137030 w 2932134"/>
              <a:gd name="connsiteY1" fmla="*/ 177371 h 12192000"/>
              <a:gd name="connsiteX2" fmla="*/ 145443 w 2932134"/>
              <a:gd name="connsiteY2" fmla="*/ 0 h 12192000"/>
              <a:gd name="connsiteX3" fmla="*/ 2932134 w 2932134"/>
              <a:gd name="connsiteY3" fmla="*/ 0 h 12192000"/>
              <a:gd name="connsiteX4" fmla="*/ 2932133 w 2932134"/>
              <a:gd name="connsiteY4" fmla="*/ 12192000 h 12192000"/>
              <a:gd name="connsiteX5" fmla="*/ 172151 w 2932134"/>
              <a:gd name="connsiteY5" fmla="*/ 12192000 h 12192000"/>
              <a:gd name="connsiteX6" fmla="*/ 169761 w 2932134"/>
              <a:gd name="connsiteY6" fmla="*/ 12180928 h 12192000"/>
              <a:gd name="connsiteX7" fmla="*/ 169761 w 2932134"/>
              <a:gd name="connsiteY7" fmla="*/ 7234593 h 12192000"/>
              <a:gd name="connsiteX8" fmla="*/ 508 w 2932134"/>
              <a:gd name="connsiteY8" fmla="*/ 44311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2134" h="12192000">
                <a:moveTo>
                  <a:pt x="508" y="4431100"/>
                </a:moveTo>
                <a:cubicBezTo>
                  <a:pt x="-7698" y="2846728"/>
                  <a:pt x="85554" y="1238574"/>
                  <a:pt x="137030" y="177371"/>
                </a:cubicBezTo>
                <a:lnTo>
                  <a:pt x="145443" y="0"/>
                </a:lnTo>
                <a:lnTo>
                  <a:pt x="2932134" y="0"/>
                </a:lnTo>
                <a:lnTo>
                  <a:pt x="2932133" y="12192000"/>
                </a:lnTo>
                <a:lnTo>
                  <a:pt x="172151" y="12192000"/>
                </a:lnTo>
                <a:lnTo>
                  <a:pt x="169761" y="12180928"/>
                </a:lnTo>
                <a:cubicBezTo>
                  <a:pt x="169761" y="11800439"/>
                  <a:pt x="169761" y="10278492"/>
                  <a:pt x="169761" y="7234593"/>
                </a:cubicBezTo>
                <a:cubicBezTo>
                  <a:pt x="50398" y="6402277"/>
                  <a:pt x="5637" y="5421334"/>
                  <a:pt x="508" y="443110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Rezervirano mjesto sadržaja 4" descr="Slika na kojoj se prikazuje tekst, tkanina&#10;&#10;Opis je automatski generiran">
            <a:extLst>
              <a:ext uri="{FF2B5EF4-FFF2-40B4-BE49-F238E27FC236}">
                <a16:creationId xmlns:a16="http://schemas.microsoft.com/office/drawing/2014/main" id="{0AA5CF29-BC7A-4019-A5D7-AD209A056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3" b="33044"/>
          <a:stretch/>
        </p:blipFill>
        <p:spPr>
          <a:xfrm>
            <a:off x="20" y="2124079"/>
            <a:ext cx="12191980" cy="4008527"/>
          </a:xfrm>
          <a:custGeom>
            <a:avLst/>
            <a:gdLst/>
            <a:ahLst/>
            <a:cxnLst/>
            <a:rect l="l" t="t" r="r" b="b"/>
            <a:pathLst>
              <a:path w="12192000" h="4008527">
                <a:moveTo>
                  <a:pt x="4189346" y="67"/>
                </a:moveTo>
                <a:cubicBezTo>
                  <a:pt x="6609616" y="-2813"/>
                  <a:pt x="11142685" y="89351"/>
                  <a:pt x="11767395" y="89351"/>
                </a:cubicBezTo>
                <a:cubicBezTo>
                  <a:pt x="11866707" y="89351"/>
                  <a:pt x="11953607" y="89351"/>
                  <a:pt x="12029645" y="89351"/>
                </a:cubicBezTo>
                <a:lnTo>
                  <a:pt x="12192000" y="89351"/>
                </a:lnTo>
                <a:lnTo>
                  <a:pt x="12192000" y="3985854"/>
                </a:lnTo>
                <a:lnTo>
                  <a:pt x="12191997" y="3985854"/>
                </a:lnTo>
                <a:lnTo>
                  <a:pt x="12191997" y="3974419"/>
                </a:lnTo>
                <a:lnTo>
                  <a:pt x="12184243" y="3974470"/>
                </a:lnTo>
                <a:cubicBezTo>
                  <a:pt x="11170126" y="3981070"/>
                  <a:pt x="9547540" y="3991630"/>
                  <a:pt x="6951408" y="4008527"/>
                </a:cubicBezTo>
                <a:cubicBezTo>
                  <a:pt x="6951408" y="4008527"/>
                  <a:pt x="6951408" y="4008527"/>
                  <a:pt x="3941397" y="3963467"/>
                </a:cubicBezTo>
                <a:cubicBezTo>
                  <a:pt x="3941397" y="3963467"/>
                  <a:pt x="3941397" y="3963467"/>
                  <a:pt x="1332721" y="3963467"/>
                </a:cubicBezTo>
                <a:cubicBezTo>
                  <a:pt x="1232387" y="3963467"/>
                  <a:pt x="831053" y="3963467"/>
                  <a:pt x="329384" y="3963467"/>
                </a:cubicBezTo>
                <a:lnTo>
                  <a:pt x="0" y="3969926"/>
                </a:lnTo>
                <a:lnTo>
                  <a:pt x="0" y="40691"/>
                </a:lnTo>
                <a:lnTo>
                  <a:pt x="20858" y="40713"/>
                </a:lnTo>
                <a:cubicBezTo>
                  <a:pt x="1271033" y="41633"/>
                  <a:pt x="2406326" y="39179"/>
                  <a:pt x="2925316" y="19546"/>
                </a:cubicBezTo>
                <a:cubicBezTo>
                  <a:pt x="3184813" y="6458"/>
                  <a:pt x="3630821" y="732"/>
                  <a:pt x="4189346" y="6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1163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11">
            <a:extLst>
              <a:ext uri="{FF2B5EF4-FFF2-40B4-BE49-F238E27FC236}">
                <a16:creationId xmlns:a16="http://schemas.microsoft.com/office/drawing/2014/main" id="{99D89EBB-72B3-43C9-BAA0-C3D3A97AD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5A6BA549-E7EA-4091-94B3-7B2B3044E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F57F6F3-22F2-492B-9C72-23D1D93E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446" y="664156"/>
            <a:ext cx="9492866" cy="576000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spc="-100" dirty="0"/>
              <a:t>VJEŠTICA JE VIDLA CURICU KOJU JE VEĆ PRIJE IZLJEČILA, ONO DOK JE BILA JOŠ MALO MLAĐA VJEŠTICA. DJEVOJČICA JOJ JE POKLONILA LJUBIČICU I REKLA JOJ: „HVALA”.</a:t>
            </a:r>
          </a:p>
        </p:txBody>
      </p:sp>
      <p:grpSp>
        <p:nvGrpSpPr>
          <p:cNvPr id="30" name="Group 15">
            <a:extLst>
              <a:ext uri="{FF2B5EF4-FFF2-40B4-BE49-F238E27FC236}">
                <a16:creationId xmlns:a16="http://schemas.microsoft.com/office/drawing/2014/main" id="{C8F3AECA-1E28-4DB0-901D-747B82759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31" name="Freeform 78">
              <a:extLst>
                <a:ext uri="{FF2B5EF4-FFF2-40B4-BE49-F238E27FC236}">
                  <a16:creationId xmlns:a16="http://schemas.microsoft.com/office/drawing/2014/main" id="{F137E6B0-A1AA-47FF-AAB8-9E5D6B701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2" name="Freeform 79">
              <a:extLst>
                <a:ext uri="{FF2B5EF4-FFF2-40B4-BE49-F238E27FC236}">
                  <a16:creationId xmlns:a16="http://schemas.microsoft.com/office/drawing/2014/main" id="{F72FB821-5AF0-4EA1-B84B-D5E12D833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3" name="Freeform 85">
              <a:extLst>
                <a:ext uri="{FF2B5EF4-FFF2-40B4-BE49-F238E27FC236}">
                  <a16:creationId xmlns:a16="http://schemas.microsoft.com/office/drawing/2014/main" id="{DFE0F740-8A45-42B9-BEF6-A75329504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34" name="Group 20">
            <a:extLst>
              <a:ext uri="{FF2B5EF4-FFF2-40B4-BE49-F238E27FC236}">
                <a16:creationId xmlns:a16="http://schemas.microsoft.com/office/drawing/2014/main" id="{3214C51D-3B74-4CCB-82B8-A184460F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025210" y="268794"/>
            <a:ext cx="632305" cy="1606552"/>
            <a:chOff x="10224385" y="954724"/>
            <a:chExt cx="1324087" cy="3364228"/>
          </a:xfrm>
        </p:grpSpPr>
        <p:sp>
          <p:nvSpPr>
            <p:cNvPr id="35" name="Freeform 80">
              <a:extLst>
                <a:ext uri="{FF2B5EF4-FFF2-40B4-BE49-F238E27FC236}">
                  <a16:creationId xmlns:a16="http://schemas.microsoft.com/office/drawing/2014/main" id="{66CD91DA-BDB8-476E-8111-2918188D6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6" name="Freeform 84">
              <a:extLst>
                <a:ext uri="{FF2B5EF4-FFF2-40B4-BE49-F238E27FC236}">
                  <a16:creationId xmlns:a16="http://schemas.microsoft.com/office/drawing/2014/main" id="{576CF7BA-63E8-47BF-AB8E-E9134BE8E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37" name="Freeform 87">
              <a:extLst>
                <a:ext uri="{FF2B5EF4-FFF2-40B4-BE49-F238E27FC236}">
                  <a16:creationId xmlns:a16="http://schemas.microsoft.com/office/drawing/2014/main" id="{C0C95E2B-D068-4E18-85DE-266A42E6C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13F3963-915E-4812-8B39-BE6EA7CC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4524375" y="-809624"/>
            <a:ext cx="3143251" cy="12192001"/>
          </a:xfrm>
          <a:custGeom>
            <a:avLst/>
            <a:gdLst>
              <a:gd name="connsiteX0" fmla="*/ 508 w 2932134"/>
              <a:gd name="connsiteY0" fmla="*/ 4431100 h 12192000"/>
              <a:gd name="connsiteX1" fmla="*/ 137030 w 2932134"/>
              <a:gd name="connsiteY1" fmla="*/ 177371 h 12192000"/>
              <a:gd name="connsiteX2" fmla="*/ 145443 w 2932134"/>
              <a:gd name="connsiteY2" fmla="*/ 0 h 12192000"/>
              <a:gd name="connsiteX3" fmla="*/ 2932134 w 2932134"/>
              <a:gd name="connsiteY3" fmla="*/ 0 h 12192000"/>
              <a:gd name="connsiteX4" fmla="*/ 2932133 w 2932134"/>
              <a:gd name="connsiteY4" fmla="*/ 12192000 h 12192000"/>
              <a:gd name="connsiteX5" fmla="*/ 172151 w 2932134"/>
              <a:gd name="connsiteY5" fmla="*/ 12192000 h 12192000"/>
              <a:gd name="connsiteX6" fmla="*/ 169761 w 2932134"/>
              <a:gd name="connsiteY6" fmla="*/ 12180928 h 12192000"/>
              <a:gd name="connsiteX7" fmla="*/ 169761 w 2932134"/>
              <a:gd name="connsiteY7" fmla="*/ 7234593 h 12192000"/>
              <a:gd name="connsiteX8" fmla="*/ 508 w 2932134"/>
              <a:gd name="connsiteY8" fmla="*/ 44311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2134" h="12192000">
                <a:moveTo>
                  <a:pt x="508" y="4431100"/>
                </a:moveTo>
                <a:cubicBezTo>
                  <a:pt x="-7698" y="2846728"/>
                  <a:pt x="85554" y="1238574"/>
                  <a:pt x="137030" y="177371"/>
                </a:cubicBezTo>
                <a:lnTo>
                  <a:pt x="145443" y="0"/>
                </a:lnTo>
                <a:lnTo>
                  <a:pt x="2932134" y="0"/>
                </a:lnTo>
                <a:lnTo>
                  <a:pt x="2932133" y="12192000"/>
                </a:lnTo>
                <a:lnTo>
                  <a:pt x="172151" y="12192000"/>
                </a:lnTo>
                <a:lnTo>
                  <a:pt x="169761" y="12180928"/>
                </a:lnTo>
                <a:cubicBezTo>
                  <a:pt x="169761" y="11800439"/>
                  <a:pt x="169761" y="10278492"/>
                  <a:pt x="169761" y="7234593"/>
                </a:cubicBezTo>
                <a:cubicBezTo>
                  <a:pt x="50398" y="6402277"/>
                  <a:pt x="5637" y="5421334"/>
                  <a:pt x="508" y="443110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Rezervirano mjesto sadržaja 4" descr="Slika na kojoj se prikazuje tekst&#10;&#10;Opis je automatski generiran">
            <a:extLst>
              <a:ext uri="{FF2B5EF4-FFF2-40B4-BE49-F238E27FC236}">
                <a16:creationId xmlns:a16="http://schemas.microsoft.com/office/drawing/2014/main" id="{243B4D85-7037-4B88-8BF3-093ED7AB6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8" b="39080"/>
          <a:stretch/>
        </p:blipFill>
        <p:spPr>
          <a:xfrm>
            <a:off x="20" y="2449958"/>
            <a:ext cx="12191980" cy="4008527"/>
          </a:xfrm>
          <a:custGeom>
            <a:avLst/>
            <a:gdLst/>
            <a:ahLst/>
            <a:cxnLst/>
            <a:rect l="l" t="t" r="r" b="b"/>
            <a:pathLst>
              <a:path w="12192000" h="4008527">
                <a:moveTo>
                  <a:pt x="4189346" y="67"/>
                </a:moveTo>
                <a:cubicBezTo>
                  <a:pt x="6609616" y="-2813"/>
                  <a:pt x="11142685" y="89351"/>
                  <a:pt x="11767395" y="89351"/>
                </a:cubicBezTo>
                <a:cubicBezTo>
                  <a:pt x="11866707" y="89351"/>
                  <a:pt x="11953607" y="89351"/>
                  <a:pt x="12029645" y="89351"/>
                </a:cubicBezTo>
                <a:lnTo>
                  <a:pt x="12192000" y="89351"/>
                </a:lnTo>
                <a:lnTo>
                  <a:pt x="12192000" y="3985854"/>
                </a:lnTo>
                <a:lnTo>
                  <a:pt x="12191997" y="3985854"/>
                </a:lnTo>
                <a:lnTo>
                  <a:pt x="12191997" y="3974419"/>
                </a:lnTo>
                <a:lnTo>
                  <a:pt x="12184243" y="3974470"/>
                </a:lnTo>
                <a:cubicBezTo>
                  <a:pt x="11170126" y="3981070"/>
                  <a:pt x="9547540" y="3991630"/>
                  <a:pt x="6951408" y="4008527"/>
                </a:cubicBezTo>
                <a:cubicBezTo>
                  <a:pt x="6951408" y="4008527"/>
                  <a:pt x="6951408" y="4008527"/>
                  <a:pt x="3941397" y="3963467"/>
                </a:cubicBezTo>
                <a:cubicBezTo>
                  <a:pt x="3941397" y="3963467"/>
                  <a:pt x="3941397" y="3963467"/>
                  <a:pt x="1332721" y="3963467"/>
                </a:cubicBezTo>
                <a:cubicBezTo>
                  <a:pt x="1232387" y="3963467"/>
                  <a:pt x="831053" y="3963467"/>
                  <a:pt x="329384" y="3963467"/>
                </a:cubicBezTo>
                <a:lnTo>
                  <a:pt x="0" y="3969926"/>
                </a:lnTo>
                <a:lnTo>
                  <a:pt x="0" y="40691"/>
                </a:lnTo>
                <a:lnTo>
                  <a:pt x="20858" y="40713"/>
                </a:lnTo>
                <a:cubicBezTo>
                  <a:pt x="1271033" y="41633"/>
                  <a:pt x="2406326" y="39179"/>
                  <a:pt x="2925316" y="19546"/>
                </a:cubicBezTo>
                <a:cubicBezTo>
                  <a:pt x="3184813" y="6458"/>
                  <a:pt x="3630821" y="732"/>
                  <a:pt x="4189346" y="6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88728559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AnalogousFromDarkSeedLeftStep">
      <a:dk1>
        <a:srgbClr val="000000"/>
      </a:dk1>
      <a:lt1>
        <a:srgbClr val="FFFFFF"/>
      </a:lt1>
      <a:dk2>
        <a:srgbClr val="1C2732"/>
      </a:dk2>
      <a:lt2>
        <a:srgbClr val="F0F3F1"/>
      </a:lt2>
      <a:accent1>
        <a:srgbClr val="E729D4"/>
      </a:accent1>
      <a:accent2>
        <a:srgbClr val="9917D5"/>
      </a:accent2>
      <a:accent3>
        <a:srgbClr val="5C29E7"/>
      </a:accent3>
      <a:accent4>
        <a:srgbClr val="2742D8"/>
      </a:accent4>
      <a:accent5>
        <a:srgbClr val="2995E7"/>
      </a:accent5>
      <a:accent6>
        <a:srgbClr val="15BFC2"/>
      </a:accent6>
      <a:hlink>
        <a:srgbClr val="3F72BF"/>
      </a:hlink>
      <a:folHlink>
        <a:srgbClr val="7F7F7F"/>
      </a:folHlink>
    </a:clrScheme>
    <a:fontScheme name="Blob">
      <a:majorFont>
        <a:latin typeface="The Hand Extrablac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302</Words>
  <Application>Microsoft Office PowerPoint</Application>
  <PresentationFormat>Široki zaslon</PresentationFormat>
  <Paragraphs>12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Algerian</vt:lpstr>
      <vt:lpstr>Arial</vt:lpstr>
      <vt:lpstr>Sagona Book</vt:lpstr>
      <vt:lpstr>The Hand Extrablack</vt:lpstr>
      <vt:lpstr>BlobVTI</vt:lpstr>
      <vt:lpstr>PRIČA O BOLESNIM LJUDIMA I DOBROJ VJEŠTICI</vt:lpstr>
      <vt:lpstr>LJUDI SU SE RAZBOLJELI U DJEDOVOM SELU I ONDA JE DJED IŠAO POTRAŽITI VJEŠTICU DA IM ONA POKUŠA POMOĆI.</vt:lpstr>
      <vt:lpstr>DUGO JE, DUGO HODAO DOK NIJE PRONAŠAO NJEZINU KUĆU. ALI NIKOGA NIJE BILO DOMA I ONDA JE MISLIO DA JE VJEŠTICA UMRLA.</vt:lpstr>
      <vt:lpstr>NO, VJEŠTICA JE IPAK DOŠLA IZ ŠUME. DJED, PO IMENU KONSTANTIN, SE OKRENUO I VIDIO DA JE VJEŠTICA IZA NJEGA. ISPRIČAO JOJ JE DA SU SE LJUDI U NJEGOVOM SELU RAZBOLJELI I ZAMOLIO JU JE DA IM POMOGNE.</vt:lpstr>
      <vt:lpstr>VJEŠTICA JE REKLA DA ĆE IM POMOĆI, ALI DA JOJ TREBA ŠEST VRSTA BILJAKA DA NAPRAVI NAPITAK KOJI ĆE BITI LJEKOVIT I OZDRAVIT ĆE SVI LJUDI. DJED JE OTIŠAO PO BILJKE. POMOGLI SU MU I DRUGI LJUDI PRONAĆI BILJKE I ONDA SE PROBAO JAKO BRZO VRATITI DO VJEŠTIČINE KUĆICE.</vt:lpstr>
      <vt:lpstr> PRIJE NEGO SE DJED VRATIO SA BILJKAMA, VJEŠTICA JE PRIPREMILA VATRU I VELIKI KOTAO. I ONDA SU ZAJEDNO SKUHALI LJEKOVITI NAPITAK ZA LJUDE KOJI SU SE RAZBOLJELI.</vt:lpstr>
      <vt:lpstr>I ONDA SU IŠLI ODNESTI LIJEK U SELO, DA LJUDIMA DAJU. I TAMAN KAD SU VIDLI TRI KUĆICE, ZNALI SU DA SU BLIZU.</vt:lpstr>
      <vt:lpstr>I ONDA SU LIJEK DALI LJUDIMA. PRVO JEDNOM DJEČAKU I DJEVOJČICI. A I DOKTOR IM JE POMOGAO DATI NAPITAK I SVIM DRUGIM LJUDIMA KOJI SU BILI BOLESNI.</vt:lpstr>
      <vt:lpstr>DALI SU JOŠ ČETVERO LJUDI, TRIMA DJEVOJČICAMA I JEDNOM DJEČAKU. A ONDA I SVIMA DRUGIMA.</vt:lpstr>
      <vt:lpstr>VJEŠTICA JE VIDLA CURICU KOJU JE VEĆ PRIJE IZLJEČILA, ONO DOK JE BILA JOŠ MALO MLAĐA VJEŠTICA. DJEVOJČICA JOJ JE POKLONILA LJUBIČICU I REKLA JOJ: „HVALA”.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PRIČA O BOLESNIM LJUDIMA I DOBROJ VJEŠTICI</dc:title>
  <dc:creator>Dieter Markovčić</dc:creator>
  <cp:lastModifiedBy>Dieter Markovčić</cp:lastModifiedBy>
  <cp:revision>1</cp:revision>
  <dcterms:created xsi:type="dcterms:W3CDTF">2022-05-04T16:06:34Z</dcterms:created>
  <dcterms:modified xsi:type="dcterms:W3CDTF">2022-05-04T16:51:04Z</dcterms:modified>
</cp:coreProperties>
</file>