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hFYEtlsTKgQJGE26OY48235yzF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Title-R1d.png" id="13" name="Google Shape;13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0"/>
          <p:cNvSpPr txBox="1"/>
          <p:nvPr>
            <p:ph type="ctrTitle"/>
          </p:nvPr>
        </p:nvSpPr>
        <p:spPr>
          <a:xfrm>
            <a:off x="1751012" y="1300785"/>
            <a:ext cx="8689976" cy="25092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wentieth Centur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subTitle"/>
          </p:nvPr>
        </p:nvSpPr>
        <p:spPr>
          <a:xfrm>
            <a:off x="1751012" y="3886200"/>
            <a:ext cx="8689976" cy="137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sz="22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10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0" name="Google Shape;2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25" name="Google Shape;25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2"/>
          <p:cNvSpPr txBox="1"/>
          <p:nvPr>
            <p:ph type="title"/>
          </p:nvPr>
        </p:nvSpPr>
        <p:spPr>
          <a:xfrm>
            <a:off x="913775" y="609600"/>
            <a:ext cx="3935688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5078062" y="609600"/>
            <a:ext cx="6200163" cy="5181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2" type="body"/>
          </p:nvPr>
        </p:nvSpPr>
        <p:spPr>
          <a:xfrm>
            <a:off x="913774" y="2632852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29" name="Google Shape;29;p1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33" name="Google Shape;33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3"/>
          <p:cNvSpPr txBox="1"/>
          <p:nvPr>
            <p:ph type="title"/>
          </p:nvPr>
        </p:nvSpPr>
        <p:spPr>
          <a:xfrm>
            <a:off x="913774" y="609600"/>
            <a:ext cx="5934969" cy="20232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/>
          <p:nvPr>
            <p:ph idx="2" type="pic"/>
          </p:nvPr>
        </p:nvSpPr>
        <p:spPr>
          <a:xfrm>
            <a:off x="7424803" y="609601"/>
            <a:ext cx="3255358" cy="5181600"/>
          </a:xfrm>
          <a:prstGeom prst="roundRect">
            <a:avLst>
              <a:gd fmla="val 4943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913794" y="2632852"/>
            <a:ext cx="5934949" cy="31583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41" name="Google Shape;41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14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" type="body"/>
          </p:nvPr>
        </p:nvSpPr>
        <p:spPr>
          <a:xfrm>
            <a:off x="913774" y="2367092"/>
            <a:ext cx="103638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48" name="Google Shape;4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5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" type="body"/>
          </p:nvPr>
        </p:nvSpPr>
        <p:spPr>
          <a:xfrm>
            <a:off x="913774" y="2367092"/>
            <a:ext cx="5106026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2" type="body"/>
          </p:nvPr>
        </p:nvSpPr>
        <p:spPr>
          <a:xfrm>
            <a:off x="6172200" y="2367092"/>
            <a:ext cx="5105400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sekcije" type="secHead">
  <p:cSld name="SECTION_HEAD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56" name="Google Shape;5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6"/>
          <p:cNvSpPr txBox="1"/>
          <p:nvPr>
            <p:ph type="title"/>
          </p:nvPr>
        </p:nvSpPr>
        <p:spPr>
          <a:xfrm>
            <a:off x="913774" y="828563"/>
            <a:ext cx="10351752" cy="273681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6"/>
          <p:cNvSpPr txBox="1"/>
          <p:nvPr>
            <p:ph idx="1" type="body"/>
          </p:nvPr>
        </p:nvSpPr>
        <p:spPr>
          <a:xfrm>
            <a:off x="913774" y="3657457"/>
            <a:ext cx="10351752" cy="1368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63" name="Google Shape;63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7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7"/>
          <p:cNvSpPr txBox="1"/>
          <p:nvPr>
            <p:ph idx="1" type="body"/>
          </p:nvPr>
        </p:nvSpPr>
        <p:spPr>
          <a:xfrm>
            <a:off x="1146328" y="2371018"/>
            <a:ext cx="487347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6" name="Google Shape;66;p17"/>
          <p:cNvSpPr txBox="1"/>
          <p:nvPr>
            <p:ph idx="2" type="body"/>
          </p:nvPr>
        </p:nvSpPr>
        <p:spPr>
          <a:xfrm>
            <a:off x="913774" y="3051012"/>
            <a:ext cx="5106027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3" type="body"/>
          </p:nvPr>
        </p:nvSpPr>
        <p:spPr>
          <a:xfrm>
            <a:off x="6396423" y="2371018"/>
            <a:ext cx="4881804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  <a:defRPr b="0" sz="26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7"/>
          <p:cNvSpPr txBox="1"/>
          <p:nvPr>
            <p:ph idx="4" type="body"/>
          </p:nvPr>
        </p:nvSpPr>
        <p:spPr>
          <a:xfrm>
            <a:off x="6172200" y="3051012"/>
            <a:ext cx="5105401" cy="274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3" name="Google Shape;73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ska slika s opisom">
  <p:cSld name="Panoramska slika s opisom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79" name="Google Shape;79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9"/>
          <p:cNvSpPr txBox="1"/>
          <p:nvPr>
            <p:ph type="title"/>
          </p:nvPr>
        </p:nvSpPr>
        <p:spPr>
          <a:xfrm>
            <a:off x="913794" y="4289374"/>
            <a:ext cx="10364432" cy="8116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/>
          <p:nvPr>
            <p:ph idx="2" type="pic"/>
          </p:nvPr>
        </p:nvSpPr>
        <p:spPr>
          <a:xfrm>
            <a:off x="1184744" y="698261"/>
            <a:ext cx="9822532" cy="3214136"/>
          </a:xfrm>
          <a:prstGeom prst="roundRect">
            <a:avLst>
              <a:gd fmla="val 4944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913774" y="5108728"/>
            <a:ext cx="10364452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1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pis">
  <p:cSld name="Naslov i opis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87" name="Google Shape;87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0"/>
          <p:cNvSpPr txBox="1"/>
          <p:nvPr>
            <p:ph type="title"/>
          </p:nvPr>
        </p:nvSpPr>
        <p:spPr>
          <a:xfrm>
            <a:off x="913774" y="609599"/>
            <a:ext cx="10364452" cy="342724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1" type="body"/>
          </p:nvPr>
        </p:nvSpPr>
        <p:spPr>
          <a:xfrm>
            <a:off x="913775" y="4204821"/>
            <a:ext cx="10364452" cy="15863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20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t s opisom">
  <p:cSld name="Citat s opisom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94" name="Google Shape;94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21"/>
          <p:cNvSpPr txBox="1"/>
          <p:nvPr>
            <p:ph type="title"/>
          </p:nvPr>
        </p:nvSpPr>
        <p:spPr>
          <a:xfrm>
            <a:off x="1446212" y="609600"/>
            <a:ext cx="9302752" cy="29929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1720644" y="3610032"/>
            <a:ext cx="8752299" cy="594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21"/>
          <p:cNvSpPr txBox="1"/>
          <p:nvPr>
            <p:ph idx="2" type="body"/>
          </p:nvPr>
        </p:nvSpPr>
        <p:spPr>
          <a:xfrm>
            <a:off x="913774" y="4372796"/>
            <a:ext cx="10364452" cy="14210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98" name="Google Shape;98;p21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  <p:sp>
        <p:nvSpPr>
          <p:cNvPr id="101" name="Google Shape;101;p21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lang="hr-HR" sz="8000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02" name="Google Shape;102;p21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Twentieth Century"/>
              <a:buNone/>
            </a:pPr>
            <a:r>
              <a:rPr b="0" lang="hr-HR" sz="8000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tica s nazivom">
  <p:cSld name="Kartica s nazivom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04" name="Google Shape;104;p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2"/>
          <p:cNvSpPr txBox="1"/>
          <p:nvPr>
            <p:ph type="title"/>
          </p:nvPr>
        </p:nvSpPr>
        <p:spPr>
          <a:xfrm>
            <a:off x="913775" y="2138721"/>
            <a:ext cx="10364452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" type="body"/>
          </p:nvPr>
        </p:nvSpPr>
        <p:spPr>
          <a:xfrm>
            <a:off x="913775" y="4662335"/>
            <a:ext cx="10364452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107" name="Google Shape;107;p22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stupca">
  <p:cSld name="3 stupca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11" name="Google Shape;111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>
            <p:ph type="title"/>
          </p:nvPr>
        </p:nvSpPr>
        <p:spPr>
          <a:xfrm>
            <a:off x="913774" y="609600"/>
            <a:ext cx="10364452" cy="16050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" type="body"/>
          </p:nvPr>
        </p:nvSpPr>
        <p:spPr>
          <a:xfrm>
            <a:off x="913774" y="2367093"/>
            <a:ext cx="3298976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4" name="Google Shape;114;p23"/>
          <p:cNvSpPr txBox="1"/>
          <p:nvPr>
            <p:ph idx="2" type="body"/>
          </p:nvPr>
        </p:nvSpPr>
        <p:spPr>
          <a:xfrm>
            <a:off x="913774" y="2943355"/>
            <a:ext cx="3298976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5" name="Google Shape;115;p23"/>
          <p:cNvSpPr txBox="1"/>
          <p:nvPr>
            <p:ph idx="3" type="body"/>
          </p:nvPr>
        </p:nvSpPr>
        <p:spPr>
          <a:xfrm>
            <a:off x="4452389" y="2367093"/>
            <a:ext cx="329152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6" name="Google Shape;116;p23"/>
          <p:cNvSpPr txBox="1"/>
          <p:nvPr>
            <p:ph idx="4" type="body"/>
          </p:nvPr>
        </p:nvSpPr>
        <p:spPr>
          <a:xfrm>
            <a:off x="4441348" y="2943355"/>
            <a:ext cx="3303351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7" name="Google Shape;117;p23"/>
          <p:cNvSpPr txBox="1"/>
          <p:nvPr>
            <p:ph idx="5" type="body"/>
          </p:nvPr>
        </p:nvSpPr>
        <p:spPr>
          <a:xfrm>
            <a:off x="7973298" y="2367093"/>
            <a:ext cx="33049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18" name="Google Shape;118;p23"/>
          <p:cNvSpPr txBox="1"/>
          <p:nvPr>
            <p:ph idx="6" type="body"/>
          </p:nvPr>
        </p:nvSpPr>
        <p:spPr>
          <a:xfrm>
            <a:off x="7973298" y="2943355"/>
            <a:ext cx="3304928" cy="2847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19" name="Google Shape;119;p23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3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stupca sa slikama">
  <p:cSld name="3 stupca sa slikama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23" name="Google Shape;123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/>
          <p:nvPr>
            <p:ph type="title"/>
          </p:nvPr>
        </p:nvSpPr>
        <p:spPr>
          <a:xfrm>
            <a:off x="913774" y="610772"/>
            <a:ext cx="10364452" cy="16039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>
            <a:off x="913774" y="4204820"/>
            <a:ext cx="3296409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6" name="Google Shape;126;p24"/>
          <p:cNvSpPr/>
          <p:nvPr>
            <p:ph idx="2" type="pic"/>
          </p:nvPr>
        </p:nvSpPr>
        <p:spPr>
          <a:xfrm>
            <a:off x="913774" y="2367093"/>
            <a:ext cx="3296409" cy="1524000"/>
          </a:xfrm>
          <a:prstGeom prst="roundRect">
            <a:avLst>
              <a:gd fmla="val 9363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7" name="Google Shape;127;p24"/>
          <p:cNvSpPr txBox="1"/>
          <p:nvPr>
            <p:ph idx="3" type="body"/>
          </p:nvPr>
        </p:nvSpPr>
        <p:spPr>
          <a:xfrm>
            <a:off x="913774" y="4781082"/>
            <a:ext cx="3296409" cy="10101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28" name="Google Shape;128;p24"/>
          <p:cNvSpPr txBox="1"/>
          <p:nvPr>
            <p:ph idx="4" type="body"/>
          </p:nvPr>
        </p:nvSpPr>
        <p:spPr>
          <a:xfrm>
            <a:off x="4442759" y="4204820"/>
            <a:ext cx="33018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29" name="Google Shape;129;p24"/>
          <p:cNvSpPr/>
          <p:nvPr>
            <p:ph idx="5" type="pic"/>
          </p:nvPr>
        </p:nvSpPr>
        <p:spPr>
          <a:xfrm>
            <a:off x="4441348" y="2367093"/>
            <a:ext cx="3303352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0" name="Google Shape;130;p24"/>
          <p:cNvSpPr txBox="1"/>
          <p:nvPr>
            <p:ph idx="6" type="body"/>
          </p:nvPr>
        </p:nvSpPr>
        <p:spPr>
          <a:xfrm>
            <a:off x="4441348" y="4781080"/>
            <a:ext cx="3303352" cy="1010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1" name="Google Shape;131;p24"/>
          <p:cNvSpPr txBox="1"/>
          <p:nvPr>
            <p:ph idx="7" type="body"/>
          </p:nvPr>
        </p:nvSpPr>
        <p:spPr>
          <a:xfrm>
            <a:off x="7973298" y="4204820"/>
            <a:ext cx="330068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  <a:defRPr b="0" sz="22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32" name="Google Shape;132;p24"/>
          <p:cNvSpPr/>
          <p:nvPr>
            <p:ph idx="8" type="pic"/>
          </p:nvPr>
        </p:nvSpPr>
        <p:spPr>
          <a:xfrm>
            <a:off x="7973298" y="2367093"/>
            <a:ext cx="3304928" cy="1524000"/>
          </a:xfrm>
          <a:prstGeom prst="roundRect">
            <a:avLst>
              <a:gd fmla="val 8841" name="adj"/>
            </a:avLst>
          </a:prstGeom>
          <a:noFill/>
          <a:ln cap="sq" cmpd="sng" w="82550">
            <a:solidFill>
              <a:srgbClr val="C0D3E4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3" name="Google Shape;133;p24"/>
          <p:cNvSpPr txBox="1"/>
          <p:nvPr>
            <p:ph idx="9" type="body"/>
          </p:nvPr>
        </p:nvSpPr>
        <p:spPr>
          <a:xfrm>
            <a:off x="7973173" y="4781078"/>
            <a:ext cx="3305053" cy="10101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34" name="Google Shape;134;p24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4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4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38" name="Google Shape;138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5"/>
          <p:cNvSpPr txBox="1"/>
          <p:nvPr>
            <p:ph idx="1" type="body"/>
          </p:nvPr>
        </p:nvSpPr>
        <p:spPr>
          <a:xfrm rot="5400000">
            <a:off x="4383948" y="-1103080"/>
            <a:ext cx="3424107" cy="103644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25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5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5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roplets-HD-Content-R1d.png" id="145" name="Google Shape;14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6"/>
          <p:cNvSpPr txBox="1"/>
          <p:nvPr>
            <p:ph type="title"/>
          </p:nvPr>
        </p:nvSpPr>
        <p:spPr>
          <a:xfrm rot="5400000">
            <a:off x="7410763" y="1923738"/>
            <a:ext cx="5181599" cy="25533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 rot="5400000">
            <a:off x="2152338" y="-628962"/>
            <a:ext cx="5181599" cy="76587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8" name="Google Shape;148;p26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6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26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AEBF5"/>
            </a:gs>
            <a:gs pos="100000">
              <a:srgbClr val="72AADB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\\DROBO-FS\QuickDrops\JB\PPTX NG\Droplets\LightingOverlay.png" id="6" name="Google Shape;6;p9"/>
          <p:cNvPicPr preferRelativeResize="0"/>
          <p:nvPr/>
        </p:nvPicPr>
        <p:blipFill rotWithShape="1">
          <a:blip r:embed="rId1">
            <a:alphaModFix amt="70000"/>
          </a:blip>
          <a:srcRect b="0" l="0" r="0" t="0"/>
          <a:stretch/>
        </p:blipFill>
        <p:spPr>
          <a:xfrm>
            <a:off x="0" y="0"/>
            <a:ext cx="12192003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9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wentieth Century"/>
              <a:buNone/>
              <a:defRPr b="0" i="0" sz="3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9"/>
          <p:cNvSpPr txBox="1"/>
          <p:nvPr>
            <p:ph idx="1" type="body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-34290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-33020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-317500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-317500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-317500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-317500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-31750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-31750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0" type="dt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1" type="ftr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2" type="sldNum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r-H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9.jp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Relationship Id="rId5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5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5.jpg"/><Relationship Id="rId6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9649" y="1583744"/>
            <a:ext cx="5741955" cy="49995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"/>
          <p:cNvSpPr txBox="1"/>
          <p:nvPr>
            <p:ph type="ctrTitle"/>
          </p:nvPr>
        </p:nvSpPr>
        <p:spPr>
          <a:xfrm>
            <a:off x="225287" y="186773"/>
            <a:ext cx="12192000" cy="137159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wentieth Century"/>
              <a:buNone/>
            </a:pPr>
            <a:r>
              <a:rPr lang="hr-HR"/>
              <a:t>„OD SLIKOVNICE DO DJEČJIH UMJETNIČKIH IMPROVIZACIJA”</a:t>
            </a:r>
            <a:endParaRPr/>
          </a:p>
        </p:txBody>
      </p:sp>
      <p:sp>
        <p:nvSpPr>
          <p:cNvPr id="157" name="Google Shape;157;p1"/>
          <p:cNvSpPr txBox="1"/>
          <p:nvPr>
            <p:ph idx="1" type="subTitle"/>
          </p:nvPr>
        </p:nvSpPr>
        <p:spPr>
          <a:xfrm>
            <a:off x="7078386" y="3101009"/>
            <a:ext cx="4888327" cy="3570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b="1" lang="hr-HR" sz="3600">
                <a:solidFill>
                  <a:schemeClr val="dk1"/>
                </a:solidFill>
              </a:rPr>
              <a:t>SKUPINA „ZMAJIĆI”</a:t>
            </a:r>
            <a:endParaRPr/>
          </a:p>
          <a:p>
            <a:pPr indent="0" lvl="0" marL="0" marR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b="0" i="0" lang="hr-HR" sz="22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(DJECA U 7. GODINI ŽIVOTA)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hr-HR">
                <a:solidFill>
                  <a:schemeClr val="dk1"/>
                </a:solidFill>
              </a:rPr>
              <a:t>OBJEKT „ZVJEZDICA”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b="1" lang="hr-HR">
                <a:solidFill>
                  <a:schemeClr val="dk1"/>
                </a:solidFill>
              </a:rPr>
              <a:t>ODGOJITELJICE:</a:t>
            </a:r>
            <a:endParaRPr/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hr-HR">
                <a:solidFill>
                  <a:schemeClr val="dk1"/>
                </a:solidFill>
              </a:rPr>
              <a:t>JELENA MATIJAŠKO</a:t>
            </a:r>
            <a:endParaRPr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hr-HR">
                <a:solidFill>
                  <a:schemeClr val="dk1"/>
                </a:solidFill>
              </a:rPr>
              <a:t>JELENA PREMEC</a:t>
            </a:r>
            <a:endParaRPr>
              <a:solidFill>
                <a:schemeClr val="dk1"/>
              </a:solidFill>
            </a:endParaRPr>
          </a:p>
          <a:p>
            <a:pPr indent="0" lvl="0" marL="0" rt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rPr lang="hr-HR">
                <a:solidFill>
                  <a:schemeClr val="dk1"/>
                </a:solidFill>
              </a:rPr>
              <a:t>BOJANA KEŽMAN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/>
        </p:nvSpPr>
        <p:spPr>
          <a:xfrm>
            <a:off x="1351722" y="795130"/>
            <a:ext cx="9713843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hr-HR" sz="1800" u="none" cap="none" strike="noStrik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DA JE PUTOVATI EUROPOM ISTOVREMENO ZABAVNO I POUČNO NAUČILA SU DJECA IZ SKUPINE „ZMAJIĆI” KOJA SU KROZ PROJEKT „PUTUJEMO EUROPOM” UPOZNALA MNOGE EUROPSKE ZEMLJE, A MEĐU NJIMA BILA JE I UKRAJINA. UPOZNAVAJUĆI SE SA NEKOLICINOM POZNATIH SKLADATELJA ČIJE OBITELJI POTJEĆU IZ OVIH ZEMALJA DJECA SU OSTALA ODUŠEVLJENA PRIČOM, SLIKOVNICOM I GLAZBOM IZ POZNATOG BALETA „LABUĐE JEZERO”.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hr-HR" sz="18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PRVI DOTICAJ DJECE SA OVIM DJELOM BIO JE PUTEM GLAZBENE SLIKOVNICE.</a:t>
            </a:r>
            <a:endParaRPr/>
          </a:p>
        </p:txBody>
      </p:sp>
      <p:pic>
        <p:nvPicPr>
          <p:cNvPr descr="Slika na kojoj se prikazuje dijete, na zatvorenom, osoba, sjedenje&#10;&#10;Opis je automatski generiran" id="163" name="Google Shape;16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06475" y="2616590"/>
            <a:ext cx="4402168" cy="33016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ka na kojoj se prikazuje tekst, osoba, dječak, na zatvorenom&#10;&#10;Opis je automatski generiran" id="164" name="Google Shape;16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65994" y="2123377"/>
            <a:ext cx="3351729" cy="3794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"/>
          <p:cNvSpPr txBox="1"/>
          <p:nvPr>
            <p:ph type="title"/>
          </p:nvPr>
        </p:nvSpPr>
        <p:spPr>
          <a:xfrm>
            <a:off x="913775" y="609600"/>
            <a:ext cx="3935688" cy="6002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</a:pPr>
            <a:r>
              <a:rPr lang="hr-HR" u="sng"/>
              <a:t>LIKOVI IZ PRIČE</a:t>
            </a:r>
            <a:endParaRPr/>
          </a:p>
        </p:txBody>
      </p:sp>
      <p:pic>
        <p:nvPicPr>
          <p:cNvPr descr="Slika na kojoj se prikazuje osoba, na zatvorenom&#10;&#10;Opis je automatski generiran" id="170" name="Google Shape;170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1942" y="265486"/>
            <a:ext cx="4647038" cy="3485279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71" name="Google Shape;171;p3"/>
          <p:cNvSpPr txBox="1"/>
          <p:nvPr>
            <p:ph idx="2" type="body"/>
          </p:nvPr>
        </p:nvSpPr>
        <p:spPr>
          <a:xfrm>
            <a:off x="672192" y="1549640"/>
            <a:ext cx="3935689" cy="31583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hr-HR" sz="2800"/>
              <a:t>KROZ RAZNE DRAMSKE IGRE DJECA SU UPOZNAVALA KARAKTERNE OSOBINE LIKOVA I EMOCIJE KROZ KOJE SU LIKOVI PROLAZILI</a:t>
            </a:r>
            <a:endParaRPr/>
          </a:p>
        </p:txBody>
      </p:sp>
      <p:pic>
        <p:nvPicPr>
          <p:cNvPr descr="Slika na kojoj se prikazuje tekst, dijete, osoba, na zatvorenom&#10;&#10;Opis je automatski generiran" id="172" name="Google Shape;17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531657">
            <a:off x="7545024" y="2917912"/>
            <a:ext cx="4210826" cy="3158119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Slika na kojoj se prikazuje pod, na zatvorenom, plesač&#10;&#10;Opis je automatski generiran" id="173" name="Google Shape;17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97570" y="3079097"/>
            <a:ext cx="2613960" cy="3485280"/>
          </a:xfrm>
          <a:prstGeom prst="rect">
            <a:avLst/>
          </a:prstGeom>
          <a:noFill/>
          <a:ln cap="sq" cmpd="thickThin" w="889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AEBF5"/>
            </a:gs>
            <a:gs pos="100000">
              <a:srgbClr val="72AADB"/>
            </a:gs>
          </a:gsLst>
          <a:lin ang="5400000" scaled="0"/>
        </a:gra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CAEBF5"/>
              </a:gs>
              <a:gs pos="100000">
                <a:srgbClr val="72AADB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219200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ka na kojoj se prikazuje tekst, na zatvorenom, pod, dijete&#10;&#10;Opis je automatski generiran" id="183" name="Google Shape;183;p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3309" r="3308" t="0"/>
          <a:stretch/>
        </p:blipFill>
        <p:spPr>
          <a:xfrm>
            <a:off x="5078061" y="710561"/>
            <a:ext cx="6200163" cy="4979676"/>
          </a:xfrm>
          <a:prstGeom prst="roundRect">
            <a:avLst>
              <a:gd fmla="val 2392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84" name="Google Shape;184;p4"/>
          <p:cNvSpPr txBox="1"/>
          <p:nvPr>
            <p:ph idx="1" type="body"/>
          </p:nvPr>
        </p:nvSpPr>
        <p:spPr>
          <a:xfrm>
            <a:off x="913774" y="2367092"/>
            <a:ext cx="3893978" cy="342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hr-HR" sz="2400"/>
              <a:t>DRAMSKE IGRE DOVELE SU DJECU DO PREUZIMANJA ULOGA I UŽIVLJAVANJE U LIKOVE TE DO RAZRADE RADNJE KROZ DRAMSKE IMPROVIZACIJE</a:t>
            </a:r>
            <a:endParaRPr/>
          </a:p>
        </p:txBody>
      </p:sp>
      <p:sp>
        <p:nvSpPr>
          <p:cNvPr id="185" name="Google Shape;185;p4"/>
          <p:cNvSpPr txBox="1"/>
          <p:nvPr>
            <p:ph type="title"/>
          </p:nvPr>
        </p:nvSpPr>
        <p:spPr>
          <a:xfrm>
            <a:off x="913776" y="618517"/>
            <a:ext cx="3893976" cy="15961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wentieth Century"/>
              <a:buNone/>
            </a:pPr>
            <a:r>
              <a:rPr b="1" lang="hr-HR"/>
              <a:t>DRAMSKE IMPROVIZACIJE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>
            <p:ph type="title"/>
          </p:nvPr>
        </p:nvSpPr>
        <p:spPr>
          <a:xfrm>
            <a:off x="913775" y="618517"/>
            <a:ext cx="1050919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wentieth Century"/>
              <a:buNone/>
            </a:pPr>
            <a:r>
              <a:rPr lang="hr-HR"/>
              <a:t>MEĐUSOBNOM SURADNJOM U KREATIVNIM AKTIVNOSTIMA U MANJIM SKUPINAMA NASTALE SU MAPE ŠUME I LABUĐEG JEZERA UZ KOJE SU DJECA SMIŠLJALA NOVE ZAPLETE U PRIČI I PRONALAZILA MAŠTOVITA RJEŠENJA NASTALIH PROBLEMA.</a:t>
            </a:r>
            <a:endParaRPr/>
          </a:p>
        </p:txBody>
      </p:sp>
      <p:pic>
        <p:nvPicPr>
          <p:cNvPr descr="Slika na kojoj se prikazuje karta&#10;&#10;Opis je automatski generiran" id="191" name="Google Shape;19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651" y="2479504"/>
            <a:ext cx="4536636" cy="3248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9497" y="2479503"/>
            <a:ext cx="4545312" cy="32488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ka na kojoj se prikazuje tekst, na zatvorenom, osoba&#10;&#10;Opis je automatski generiran" id="193" name="Google Shape;193;p5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07932" y="3046904"/>
            <a:ext cx="2722921" cy="3630562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3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 txBox="1"/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wentieth Century"/>
              <a:buNone/>
            </a:pPr>
            <a:r>
              <a:rPr lang="hr-HR"/>
              <a:t>OSIM U SVIJET PRIČA, SLIKOVNICA JE DJECU UVELA I U SVIJET GLAZBE. UZ SLIKOVNICU DJECA SU UPOZNAVALA RITAM, TEMPO I GLASNOĆU GLAZBE, A KROZ SVE OVE ELEMENTE SPOZNALI SU I OTKRIVALI OSJEĆAJE KOJE U NJIMA STVARA RAZLIČITA GLAZBA.</a:t>
            </a:r>
            <a:endParaRPr/>
          </a:p>
        </p:txBody>
      </p:sp>
      <p:pic>
        <p:nvPicPr>
          <p:cNvPr id="199" name="Google Shape;199;p6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74455" y="2654413"/>
            <a:ext cx="4533227" cy="3427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lika na kojoj se prikazuje osoba, scena, grupa, odrasli&#10;&#10;Opis je automatski generiran" id="200" name="Google Shape;200;p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0434" y="2654412"/>
            <a:ext cx="6141188" cy="3427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AEBF5"/>
            </a:gs>
            <a:gs pos="100000">
              <a:srgbClr val="72AADB"/>
            </a:gs>
          </a:gsLst>
          <a:lin ang="5400000" scaled="0"/>
        </a:gra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7"/>
          <p:cNvPicPr preferRelativeResize="0"/>
          <p:nvPr/>
        </p:nvPicPr>
        <p:blipFill rotWithShape="1">
          <a:blip r:embed="rId3">
            <a:alphaModFix amt="70000"/>
          </a:blip>
          <a:srcRect b="0" l="0" r="0" t="0"/>
          <a:stretch/>
        </p:blipFill>
        <p:spPr>
          <a:xfrm>
            <a:off x="0" y="0"/>
            <a:ext cx="1219200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7"/>
          <p:cNvSpPr txBox="1"/>
          <p:nvPr>
            <p:ph type="title"/>
          </p:nvPr>
        </p:nvSpPr>
        <p:spPr>
          <a:xfrm>
            <a:off x="1590993" y="4677621"/>
            <a:ext cx="8689976" cy="1345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wentieth Century"/>
              <a:buNone/>
            </a:pPr>
            <a:r>
              <a:rPr lang="hr-HR" sz="3000"/>
              <a:t>KROZ GLAZBU KOJA PRATI PRIČU DJECA SU  UOČAVALA ZVUKOVE RAZLIČITIH INSTRUMENATA.</a:t>
            </a:r>
            <a:br>
              <a:rPr lang="hr-HR" sz="3000"/>
            </a:br>
            <a:r>
              <a:rPr lang="hr-HR" sz="3000"/>
              <a:t>POJEDINE INSTRUMENTE UPOZNALA SU I UŽIVO.</a:t>
            </a:r>
            <a:endParaRPr/>
          </a:p>
        </p:txBody>
      </p:sp>
      <p:pic>
        <p:nvPicPr>
          <p:cNvPr descr="Slika na kojoj se prikazuje tekst, osoba, grupa, ljudi&#10;&#10;Opis je automatski generiran" id="208" name="Google Shape;208;p7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4735" l="0" r="4" t="7856"/>
          <a:stretch/>
        </p:blipFill>
        <p:spPr>
          <a:xfrm>
            <a:off x="913775" y="550656"/>
            <a:ext cx="5022206" cy="3292475"/>
          </a:xfrm>
          <a:prstGeom prst="roundRect">
            <a:avLst>
              <a:gd fmla="val 530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Slika na kojoj se prikazuje tekst, osoba, grupa, trgovina&#10;&#10;Opis je automatski generiran" id="209" name="Google Shape;209;p7"/>
          <p:cNvPicPr preferRelativeResize="0"/>
          <p:nvPr>
            <p:ph idx="2" type="body"/>
          </p:nvPr>
        </p:nvPicPr>
        <p:blipFill rotWithShape="1">
          <a:blip r:embed="rId6">
            <a:alphaModFix/>
          </a:blip>
          <a:srcRect b="7623" l="0" r="4" t="4969"/>
          <a:stretch/>
        </p:blipFill>
        <p:spPr>
          <a:xfrm>
            <a:off x="6256020" y="550656"/>
            <a:ext cx="5022206" cy="3292475"/>
          </a:xfrm>
          <a:prstGeom prst="roundRect">
            <a:avLst>
              <a:gd fmla="val 5301" name="adj"/>
            </a:avLst>
          </a:prstGeom>
          <a:noFill/>
          <a:ln cap="sq" cmpd="sng" w="82550">
            <a:solidFill>
              <a:srgbClr val="EAEAEA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"/>
          <p:cNvSpPr txBox="1"/>
          <p:nvPr>
            <p:ph type="title"/>
          </p:nvPr>
        </p:nvSpPr>
        <p:spPr>
          <a:xfrm>
            <a:off x="913775" y="618518"/>
            <a:ext cx="10364451" cy="12665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Twentieth Century"/>
              <a:buNone/>
            </a:pPr>
            <a:r>
              <a:rPr lang="hr-HR"/>
              <a:t>SVE OVE ELEMENTE PRIČE I GLAZBE UJEDINILI SMO U GLAZBENU IGRU BALETA KAO PRAVI SVESTRANI UMJETNICI.</a:t>
            </a:r>
            <a:endParaRPr/>
          </a:p>
        </p:txBody>
      </p:sp>
      <p:pic>
        <p:nvPicPr>
          <p:cNvPr descr="Slika na kojoj se prikazuje na zatvorenom, pod, zid, strop&#10;&#10;Opis je automatski generiran" id="215" name="Google Shape;215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775" y="2178120"/>
            <a:ext cx="4565700" cy="3424200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  <p:pic>
        <p:nvPicPr>
          <p:cNvPr descr="Slika na kojoj se prikazuje strop, osoba, pod, na zatvorenom&#10;&#10;Opis je automatski generiran" id="216" name="Google Shape;21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9526" y="2099604"/>
            <a:ext cx="4565649" cy="3424237"/>
          </a:xfrm>
          <a:prstGeom prst="roundRect">
            <a:avLst>
              <a:gd fmla="val 8594" name="adj"/>
            </a:avLst>
          </a:prstGeom>
          <a:solidFill>
            <a:srgbClr val="ECECEC"/>
          </a:solidFill>
          <a:ln>
            <a:noFill/>
          </a:ln>
          <a:effectLst>
            <a:reflection blurRad="0" dir="5400000" dist="5000" endA="0" endPos="28000" kx="0" rotWithShape="0" algn="bl" stA="38000" stPos="0" sy="-100000" ky="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pljica">
  <a:themeElements>
    <a:clrScheme name="Droplet">
      <a:dk1>
        <a:srgbClr val="000000"/>
      </a:dk1>
      <a:lt1>
        <a:srgbClr val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2022-05-02T13:56:09Z</dcterms:created>
  <dc:creator>Kristijan</dc:creator>
</cp:coreProperties>
</file>